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63"/>
  </p:notesMasterIdLst>
  <p:sldIdLst>
    <p:sldId id="256" r:id="rId2"/>
    <p:sldId id="257" r:id="rId3"/>
    <p:sldId id="258" r:id="rId4"/>
    <p:sldId id="259" r:id="rId5"/>
    <p:sldId id="260" r:id="rId6"/>
    <p:sldId id="261" r:id="rId7"/>
    <p:sldId id="276" r:id="rId8"/>
    <p:sldId id="262" r:id="rId9"/>
    <p:sldId id="263" r:id="rId10"/>
    <p:sldId id="264" r:id="rId11"/>
    <p:sldId id="265" r:id="rId12"/>
    <p:sldId id="266" r:id="rId13"/>
    <p:sldId id="267" r:id="rId14"/>
    <p:sldId id="268" r:id="rId15"/>
    <p:sldId id="269" r:id="rId16"/>
    <p:sldId id="277" r:id="rId17"/>
    <p:sldId id="280" r:id="rId18"/>
    <p:sldId id="281" r:id="rId19"/>
    <p:sldId id="282" r:id="rId20"/>
    <p:sldId id="278" r:id="rId21"/>
    <p:sldId id="275" r:id="rId22"/>
    <p:sldId id="270" r:id="rId23"/>
    <p:sldId id="271" r:id="rId24"/>
    <p:sldId id="272" r:id="rId25"/>
    <p:sldId id="273" r:id="rId26"/>
    <p:sldId id="274" r:id="rId27"/>
    <p:sldId id="283" r:id="rId28"/>
    <p:sldId id="285" r:id="rId29"/>
    <p:sldId id="286" r:id="rId30"/>
    <p:sldId id="287" r:id="rId31"/>
    <p:sldId id="290" r:id="rId32"/>
    <p:sldId id="291" r:id="rId33"/>
    <p:sldId id="292" r:id="rId34"/>
    <p:sldId id="293" r:id="rId35"/>
    <p:sldId id="288" r:id="rId36"/>
    <p:sldId id="284" r:id="rId37"/>
    <p:sldId id="289" r:id="rId38"/>
    <p:sldId id="299" r:id="rId39"/>
    <p:sldId id="294" r:id="rId40"/>
    <p:sldId id="295" r:id="rId41"/>
    <p:sldId id="296" r:id="rId42"/>
    <p:sldId id="297" r:id="rId43"/>
    <p:sldId id="298" r:id="rId44"/>
    <p:sldId id="304" r:id="rId45"/>
    <p:sldId id="300" r:id="rId46"/>
    <p:sldId id="301" r:id="rId47"/>
    <p:sldId id="302" r:id="rId48"/>
    <p:sldId id="303" r:id="rId49"/>
    <p:sldId id="305" r:id="rId50"/>
    <p:sldId id="306" r:id="rId51"/>
    <p:sldId id="307" r:id="rId52"/>
    <p:sldId id="308" r:id="rId53"/>
    <p:sldId id="312" r:id="rId54"/>
    <p:sldId id="310" r:id="rId55"/>
    <p:sldId id="311" r:id="rId56"/>
    <p:sldId id="309" r:id="rId57"/>
    <p:sldId id="313" r:id="rId58"/>
    <p:sldId id="314" r:id="rId59"/>
    <p:sldId id="315" r:id="rId60"/>
    <p:sldId id="316" r:id="rId61"/>
    <p:sldId id="317" r:id="rId6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B0"/>
    <a:srgbClr val="3399FF"/>
    <a:srgbClr val="FFFFCC"/>
    <a:srgbClr val="008BEA"/>
    <a:srgbClr val="CC3300"/>
    <a:srgbClr val="BDD3FF"/>
    <a:srgbClr val="004B96"/>
    <a:srgbClr val="004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BCE779A7-F870-4E5D-8683-1CF6A125D0C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83971" name="Rectangle 3">
            <a:extLst>
              <a:ext uri="{FF2B5EF4-FFF2-40B4-BE49-F238E27FC236}">
                <a16:creationId xmlns:a16="http://schemas.microsoft.com/office/drawing/2014/main" id="{45DEFC03-6236-466C-9865-78918080F92D}"/>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83972" name="Rectangle 4">
            <a:extLst>
              <a:ext uri="{FF2B5EF4-FFF2-40B4-BE49-F238E27FC236}">
                <a16:creationId xmlns:a16="http://schemas.microsoft.com/office/drawing/2014/main" id="{A2DC8C09-7FEE-4E34-8478-6AABCEBFD5E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a:extLst>
              <a:ext uri="{FF2B5EF4-FFF2-40B4-BE49-F238E27FC236}">
                <a16:creationId xmlns:a16="http://schemas.microsoft.com/office/drawing/2014/main" id="{ADD427A9-3342-4AB9-9661-5335EB55B1C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83974" name="Rectangle 6">
            <a:extLst>
              <a:ext uri="{FF2B5EF4-FFF2-40B4-BE49-F238E27FC236}">
                <a16:creationId xmlns:a16="http://schemas.microsoft.com/office/drawing/2014/main" id="{8A97C373-D59E-46D4-8732-3C6D9C4CCC9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83975" name="Rectangle 7">
            <a:extLst>
              <a:ext uri="{FF2B5EF4-FFF2-40B4-BE49-F238E27FC236}">
                <a16:creationId xmlns:a16="http://schemas.microsoft.com/office/drawing/2014/main" id="{F98CB3CF-F13E-4E26-89F6-30896C33F9B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108E804-3F5A-4A2B-86F1-DBD82701BCF7}"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t.wikipedia.org/wiki/Cyanobacteria"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AB440-03B6-4A51-B33F-92A1E7A012C9}"/>
              </a:ext>
            </a:extLst>
          </p:cNvPr>
          <p:cNvSpPr>
            <a:spLocks noGrp="1" noChangeArrowheads="1"/>
          </p:cNvSpPr>
          <p:nvPr>
            <p:ph type="sldNum" sz="quarter" idx="5"/>
          </p:nvPr>
        </p:nvSpPr>
        <p:spPr>
          <a:ln/>
        </p:spPr>
        <p:txBody>
          <a:bodyPr/>
          <a:lstStyle/>
          <a:p>
            <a:fld id="{9F8A656C-FAB7-4CAB-BE65-55470EC8CEFC}" type="slidenum">
              <a:rPr lang="pt-BR" altLang="pt-BR"/>
              <a:pPr/>
              <a:t>6</a:t>
            </a:fld>
            <a:endParaRPr lang="pt-BR" altLang="pt-BR"/>
          </a:p>
        </p:txBody>
      </p:sp>
      <p:sp>
        <p:nvSpPr>
          <p:cNvPr id="108546" name="Rectangle 2">
            <a:extLst>
              <a:ext uri="{FF2B5EF4-FFF2-40B4-BE49-F238E27FC236}">
                <a16:creationId xmlns:a16="http://schemas.microsoft.com/office/drawing/2014/main" id="{D822DD5C-46F8-4783-887F-C20B74637631}"/>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813B8B91-3299-47E6-A39F-EFEFB4B25C64}"/>
              </a:ext>
            </a:extLst>
          </p:cNvPr>
          <p:cNvSpPr>
            <a:spLocks noGrp="1" noChangeArrowheads="1"/>
          </p:cNvSpPr>
          <p:nvPr>
            <p:ph type="body" idx="1"/>
          </p:nvPr>
        </p:nvSpPr>
        <p:spPr/>
        <p:txBody>
          <a:bodyPr/>
          <a:lstStyle/>
          <a:p>
            <a:r>
              <a:rPr lang="pt-BR" altLang="pt-BR"/>
              <a:t>A invenção do microscópio e a revelação do universo dos microorganismos geraram calorosas discussões sobre a origem desses seres.</a:t>
            </a:r>
          </a:p>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D17256-5DC9-4910-B64B-C3115DC521B2}"/>
              </a:ext>
            </a:extLst>
          </p:cNvPr>
          <p:cNvSpPr>
            <a:spLocks noGrp="1" noChangeArrowheads="1"/>
          </p:cNvSpPr>
          <p:nvPr>
            <p:ph type="sldNum" sz="quarter" idx="5"/>
          </p:nvPr>
        </p:nvSpPr>
        <p:spPr>
          <a:ln/>
        </p:spPr>
        <p:txBody>
          <a:bodyPr/>
          <a:lstStyle/>
          <a:p>
            <a:fld id="{104E9FF1-5DAA-41A1-87D7-ECB8A405A092}" type="slidenum">
              <a:rPr lang="pt-BR" altLang="pt-BR"/>
              <a:pPr/>
              <a:t>59</a:t>
            </a:fld>
            <a:endParaRPr lang="pt-BR" altLang="pt-BR"/>
          </a:p>
        </p:txBody>
      </p:sp>
      <p:sp>
        <p:nvSpPr>
          <p:cNvPr id="180226" name="Rectangle 2">
            <a:extLst>
              <a:ext uri="{FF2B5EF4-FFF2-40B4-BE49-F238E27FC236}">
                <a16:creationId xmlns:a16="http://schemas.microsoft.com/office/drawing/2014/main" id="{92F12828-CB84-4739-8A5C-DDF3A913ED47}"/>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DA98F18D-B40F-420B-8E96-78BF9485A68F}"/>
              </a:ext>
            </a:extLst>
          </p:cNvPr>
          <p:cNvSpPr>
            <a:spLocks noGrp="1" noChangeArrowheads="1"/>
          </p:cNvSpPr>
          <p:nvPr>
            <p:ph type="body" idx="1"/>
          </p:nvPr>
        </p:nvSpPr>
        <p:spPr/>
        <p:txBody>
          <a:bodyPr/>
          <a:lstStyle/>
          <a:p>
            <a:r>
              <a:rPr lang="pt-BR" altLang="pt-BR"/>
              <a:t>Cianelas são cloroplastos que retêm características típicas das </a:t>
            </a:r>
            <a:r>
              <a:rPr lang="pt-BR" altLang="pt-BR">
                <a:hlinkClick r:id="rId3" tooltip="Cyanobacteria"/>
              </a:rPr>
              <a:t>cianobactérias</a:t>
            </a:r>
            <a:r>
              <a:rPr lang="pt-BR" altLang="pt-BR"/>
              <a:t> que estão ausentes nos plastos do resto das algas e plantas (por exemplo, possuem uma parede celular residual de peptidioglicano).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133562-AB63-46AE-90DD-6086E382ABDD}"/>
              </a:ext>
            </a:extLst>
          </p:cNvPr>
          <p:cNvSpPr>
            <a:spLocks noGrp="1" noChangeArrowheads="1"/>
          </p:cNvSpPr>
          <p:nvPr>
            <p:ph type="sldNum" sz="quarter" idx="5"/>
          </p:nvPr>
        </p:nvSpPr>
        <p:spPr>
          <a:ln/>
        </p:spPr>
        <p:txBody>
          <a:bodyPr/>
          <a:lstStyle/>
          <a:p>
            <a:fld id="{14DFA9DC-AC62-4347-8201-7DD752214DEA}" type="slidenum">
              <a:rPr lang="pt-BR" altLang="pt-BR"/>
              <a:pPr/>
              <a:t>8</a:t>
            </a:fld>
            <a:endParaRPr lang="pt-BR" altLang="pt-BR"/>
          </a:p>
        </p:txBody>
      </p:sp>
      <p:sp>
        <p:nvSpPr>
          <p:cNvPr id="89090" name="Rectangle 2">
            <a:extLst>
              <a:ext uri="{FF2B5EF4-FFF2-40B4-BE49-F238E27FC236}">
                <a16:creationId xmlns:a16="http://schemas.microsoft.com/office/drawing/2014/main" id="{F5A1AC39-DE3C-497F-A706-69C8F2FFE5B0}"/>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E25F2396-4E85-4FEF-BCC2-424AE0510194}"/>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6BE98B-4C2C-473B-9C1C-035175E463B2}"/>
              </a:ext>
            </a:extLst>
          </p:cNvPr>
          <p:cNvSpPr>
            <a:spLocks noGrp="1" noChangeArrowheads="1"/>
          </p:cNvSpPr>
          <p:nvPr>
            <p:ph type="sldNum" sz="quarter" idx="5"/>
          </p:nvPr>
        </p:nvSpPr>
        <p:spPr>
          <a:ln/>
        </p:spPr>
        <p:txBody>
          <a:bodyPr/>
          <a:lstStyle/>
          <a:p>
            <a:fld id="{EFEA6608-ADE5-4801-9CE8-A6C1E13DF1C7}" type="slidenum">
              <a:rPr lang="pt-BR" altLang="pt-BR"/>
              <a:pPr/>
              <a:t>21</a:t>
            </a:fld>
            <a:endParaRPr lang="pt-BR" altLang="pt-BR"/>
          </a:p>
        </p:txBody>
      </p:sp>
      <p:sp>
        <p:nvSpPr>
          <p:cNvPr id="122882" name="Rectangle 2">
            <a:extLst>
              <a:ext uri="{FF2B5EF4-FFF2-40B4-BE49-F238E27FC236}">
                <a16:creationId xmlns:a16="http://schemas.microsoft.com/office/drawing/2014/main" id="{1EEAA3D1-6B38-418F-94B5-DECEFA61C556}"/>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58361BA7-E342-49CF-8B73-B95FC1F942BA}"/>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0B60DF-A9A0-4963-A058-082DDF6D753E}"/>
              </a:ext>
            </a:extLst>
          </p:cNvPr>
          <p:cNvSpPr>
            <a:spLocks noGrp="1" noChangeArrowheads="1"/>
          </p:cNvSpPr>
          <p:nvPr>
            <p:ph type="sldNum" sz="quarter" idx="5"/>
          </p:nvPr>
        </p:nvSpPr>
        <p:spPr>
          <a:ln/>
        </p:spPr>
        <p:txBody>
          <a:bodyPr/>
          <a:lstStyle/>
          <a:p>
            <a:fld id="{31DC5DB1-127D-4EAD-A2D1-1C2701AD9B46}" type="slidenum">
              <a:rPr lang="pt-BR" altLang="pt-BR"/>
              <a:pPr/>
              <a:t>27</a:t>
            </a:fld>
            <a:endParaRPr lang="pt-BR" altLang="pt-BR"/>
          </a:p>
        </p:txBody>
      </p:sp>
      <p:sp>
        <p:nvSpPr>
          <p:cNvPr id="124930" name="Rectangle 2">
            <a:extLst>
              <a:ext uri="{FF2B5EF4-FFF2-40B4-BE49-F238E27FC236}">
                <a16:creationId xmlns:a16="http://schemas.microsoft.com/office/drawing/2014/main" id="{D65A814F-8509-4D4A-8A00-EEAA4BBC6AF3}"/>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4063FF43-156F-48EF-9622-92ABE264827D}"/>
              </a:ext>
            </a:extLst>
          </p:cNvPr>
          <p:cNvSpPr>
            <a:spLocks noGrp="1" noChangeArrowheads="1"/>
          </p:cNvSpPr>
          <p:nvPr>
            <p:ph type="body" idx="1"/>
          </p:nvPr>
        </p:nvSpPr>
        <p:spPr/>
        <p:txBody>
          <a:bodyPr/>
          <a:lstStyle/>
          <a:p>
            <a:r>
              <a:rPr lang="pt-BR" altLang="pt-BR"/>
              <a:t>Embora a atmosfera atual da Terra seja muito diferente da primitiva, os cientistas são capazes de opinar sobre como deve ter sido sua composição pela análise dos gases eliminados nas atuais erupções vulcânicas.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3EF083-2C98-4079-ADC2-66AD7CBEE6B4}"/>
              </a:ext>
            </a:extLst>
          </p:cNvPr>
          <p:cNvSpPr>
            <a:spLocks noGrp="1" noChangeArrowheads="1"/>
          </p:cNvSpPr>
          <p:nvPr>
            <p:ph type="sldNum" sz="quarter" idx="5"/>
          </p:nvPr>
        </p:nvSpPr>
        <p:spPr>
          <a:ln/>
        </p:spPr>
        <p:txBody>
          <a:bodyPr/>
          <a:lstStyle/>
          <a:p>
            <a:fld id="{B00A25B5-4932-45E8-8E48-E701CFA3B6DC}" type="slidenum">
              <a:rPr lang="pt-BR" altLang="pt-BR"/>
              <a:pPr/>
              <a:t>28</a:t>
            </a:fld>
            <a:endParaRPr lang="pt-BR" altLang="pt-BR"/>
          </a:p>
        </p:txBody>
      </p:sp>
      <p:sp>
        <p:nvSpPr>
          <p:cNvPr id="130050" name="Rectangle 2">
            <a:extLst>
              <a:ext uri="{FF2B5EF4-FFF2-40B4-BE49-F238E27FC236}">
                <a16:creationId xmlns:a16="http://schemas.microsoft.com/office/drawing/2014/main" id="{85F4CEFA-5CA2-4853-A153-C28D30F8984C}"/>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40A0232F-9A83-48B2-896F-9F4F4D147B9B}"/>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7C6B32-B4C6-4AE6-85FE-5F2FF38CDD82}"/>
              </a:ext>
            </a:extLst>
          </p:cNvPr>
          <p:cNvSpPr>
            <a:spLocks noGrp="1" noChangeArrowheads="1"/>
          </p:cNvSpPr>
          <p:nvPr>
            <p:ph type="sldNum" sz="quarter" idx="5"/>
          </p:nvPr>
        </p:nvSpPr>
        <p:spPr>
          <a:ln/>
        </p:spPr>
        <p:txBody>
          <a:bodyPr/>
          <a:lstStyle/>
          <a:p>
            <a:fld id="{99E4C6C5-A03B-47A2-A933-51286F695298}" type="slidenum">
              <a:rPr lang="pt-BR" altLang="pt-BR"/>
              <a:pPr/>
              <a:t>29</a:t>
            </a:fld>
            <a:endParaRPr lang="pt-BR" altLang="pt-BR"/>
          </a:p>
        </p:txBody>
      </p:sp>
      <p:sp>
        <p:nvSpPr>
          <p:cNvPr id="132098" name="Rectangle 2">
            <a:extLst>
              <a:ext uri="{FF2B5EF4-FFF2-40B4-BE49-F238E27FC236}">
                <a16:creationId xmlns:a16="http://schemas.microsoft.com/office/drawing/2014/main" id="{3CFE1531-A41B-42E1-A45D-CB4321E05537}"/>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7E6B3B40-9B4F-4812-9A7D-15294AF82DD3}"/>
              </a:ext>
            </a:extLst>
          </p:cNvPr>
          <p:cNvSpPr>
            <a:spLocks noGrp="1" noChangeArrowheads="1"/>
          </p:cNvSpPr>
          <p:nvPr>
            <p:ph type="body" idx="1"/>
          </p:nvPr>
        </p:nvSpPr>
        <p:spPr/>
        <p:txBody>
          <a:bodyPr/>
          <a:lstStyle/>
          <a:p>
            <a:r>
              <a:rPr lang="pt-BR" altLang="pt-BR"/>
              <a:t>Coacervatos são aglomerados de proteínas que se formam espontaneamente em soluções aquosas com certo grau de acidez e salinidade. No processo de formação de um coacervato, moléculas de proteína se agrupam em glóbulos microscópios, ao redor os quais se organiza uma película de moléculas de água, que passa a separar o conteúdo do coacervato do ambiente ao redor. Recentemente, pesquisadores dissolveram em água material orgânico extraído de meteoritos e obtiveram coacervatos.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61BC32-513F-4F26-AC39-8613003147CA}"/>
              </a:ext>
            </a:extLst>
          </p:cNvPr>
          <p:cNvSpPr>
            <a:spLocks noGrp="1" noChangeArrowheads="1"/>
          </p:cNvSpPr>
          <p:nvPr>
            <p:ph type="sldNum" sz="quarter" idx="5"/>
          </p:nvPr>
        </p:nvSpPr>
        <p:spPr>
          <a:ln/>
        </p:spPr>
        <p:txBody>
          <a:bodyPr/>
          <a:lstStyle/>
          <a:p>
            <a:fld id="{AC7F6D5B-C6F7-481B-BE6E-574F5772D1BB}" type="slidenum">
              <a:rPr lang="pt-BR" altLang="pt-BR"/>
              <a:pPr/>
              <a:t>32</a:t>
            </a:fld>
            <a:endParaRPr lang="pt-BR" altLang="pt-BR"/>
          </a:p>
        </p:txBody>
      </p:sp>
      <p:sp>
        <p:nvSpPr>
          <p:cNvPr id="141314" name="Rectangle 2">
            <a:extLst>
              <a:ext uri="{FF2B5EF4-FFF2-40B4-BE49-F238E27FC236}">
                <a16:creationId xmlns:a16="http://schemas.microsoft.com/office/drawing/2014/main" id="{BD23671F-8073-42CA-9E44-640DDA23604D}"/>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C26CE81E-47DB-4A25-9446-460A919A0A1B}"/>
              </a:ext>
            </a:extLst>
          </p:cNvPr>
          <p:cNvSpPr>
            <a:spLocks noGrp="1" noChangeArrowheads="1"/>
          </p:cNvSpPr>
          <p:nvPr>
            <p:ph type="body" idx="1"/>
          </p:nvPr>
        </p:nvSpPr>
        <p:spPr/>
        <p:txBody>
          <a:bodyPr/>
          <a:lstStyle/>
          <a:p>
            <a:r>
              <a:rPr lang="pt-BR" altLang="pt-BR"/>
              <a:t>Miller construiu o simulador, mas como era aluno d o eminente químico Urey, o experimento recebeu o nome dos dois cientistas.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AE63F5-0C14-4461-B632-137245E7CBEA}"/>
              </a:ext>
            </a:extLst>
          </p:cNvPr>
          <p:cNvSpPr>
            <a:spLocks noGrp="1" noChangeArrowheads="1"/>
          </p:cNvSpPr>
          <p:nvPr>
            <p:ph type="sldNum" sz="quarter" idx="5"/>
          </p:nvPr>
        </p:nvSpPr>
        <p:spPr>
          <a:ln/>
        </p:spPr>
        <p:txBody>
          <a:bodyPr/>
          <a:lstStyle/>
          <a:p>
            <a:fld id="{D3CB31A4-92FC-43F1-8A0B-C70BE4282C6B}" type="slidenum">
              <a:rPr lang="pt-BR" altLang="pt-BR"/>
              <a:pPr/>
              <a:t>52</a:t>
            </a:fld>
            <a:endParaRPr lang="pt-BR" altLang="pt-BR"/>
          </a:p>
        </p:txBody>
      </p:sp>
      <p:sp>
        <p:nvSpPr>
          <p:cNvPr id="166914" name="Rectangle 2">
            <a:extLst>
              <a:ext uri="{FF2B5EF4-FFF2-40B4-BE49-F238E27FC236}">
                <a16:creationId xmlns:a16="http://schemas.microsoft.com/office/drawing/2014/main" id="{70EA164D-DFE4-4D3C-81FA-9D6A75579D5F}"/>
              </a:ext>
            </a:extLst>
          </p:cNvPr>
          <p:cNvSpPr>
            <a:spLocks noGrp="1" noRot="1" noChangeAspect="1" noChangeArrowheads="1" noTextEdit="1"/>
          </p:cNvSpPr>
          <p:nvPr>
            <p:ph type="sldImg"/>
          </p:nvPr>
        </p:nvSpPr>
        <p:spPr>
          <a:ln/>
        </p:spPr>
      </p:sp>
      <p:sp>
        <p:nvSpPr>
          <p:cNvPr id="166915" name="Rectangle 3">
            <a:extLst>
              <a:ext uri="{FF2B5EF4-FFF2-40B4-BE49-F238E27FC236}">
                <a16:creationId xmlns:a16="http://schemas.microsoft.com/office/drawing/2014/main" id="{8E1215E7-3441-4BF3-A223-F751022966D4}"/>
              </a:ext>
            </a:extLst>
          </p:cNvPr>
          <p:cNvSpPr>
            <a:spLocks noGrp="1" noChangeArrowheads="1"/>
          </p:cNvSpPr>
          <p:nvPr>
            <p:ph type="body" idx="1"/>
          </p:nvPr>
        </p:nvSpPr>
        <p:spPr/>
        <p:txBody>
          <a:bodyPr/>
          <a:lstStyle/>
          <a:p>
            <a:r>
              <a:rPr lang="pt-BR" altLang="pt-BR"/>
              <a:t>A segunda Lei da termodinâmica exige que o universo se mova em uma direção na qual a desordem (entropia) aumente.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5FCD86-1BE4-4A1E-B95F-DE9F72E9554E}"/>
              </a:ext>
            </a:extLst>
          </p:cNvPr>
          <p:cNvSpPr>
            <a:spLocks noGrp="1" noChangeArrowheads="1"/>
          </p:cNvSpPr>
          <p:nvPr>
            <p:ph type="sldNum" sz="quarter" idx="5"/>
          </p:nvPr>
        </p:nvSpPr>
        <p:spPr>
          <a:ln/>
        </p:spPr>
        <p:txBody>
          <a:bodyPr/>
          <a:lstStyle/>
          <a:p>
            <a:fld id="{3CEA94FF-32F4-4C5A-9C7D-39572DFED6F2}" type="slidenum">
              <a:rPr lang="pt-BR" altLang="pt-BR"/>
              <a:pPr/>
              <a:t>53</a:t>
            </a:fld>
            <a:endParaRPr lang="pt-BR" altLang="pt-BR"/>
          </a:p>
        </p:txBody>
      </p:sp>
      <p:sp>
        <p:nvSpPr>
          <p:cNvPr id="176130" name="Rectangle 2">
            <a:extLst>
              <a:ext uri="{FF2B5EF4-FFF2-40B4-BE49-F238E27FC236}">
                <a16:creationId xmlns:a16="http://schemas.microsoft.com/office/drawing/2014/main" id="{F0456521-04D7-49D5-8ACA-38408FC47F04}"/>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2FCFF0F3-BE54-48EF-B099-AE12B8FCE516}"/>
              </a:ext>
            </a:extLst>
          </p:cNvPr>
          <p:cNvSpPr>
            <a:spLocks noGrp="1" noChangeArrowheads="1"/>
          </p:cNvSpPr>
          <p:nvPr>
            <p:ph type="body" idx="1"/>
          </p:nvPr>
        </p:nvSpPr>
        <p:spPr/>
        <p:txBody>
          <a:bodyPr/>
          <a:lstStyle/>
          <a:p>
            <a:endParaRPr lang="pt-BR" alt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19581-1774-4C30-B2E0-ACA6EB3E311E}"/>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0BA73EF3-6363-45B1-8782-A15E9A604E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8B6028A-0BAC-4F02-B5EA-829B1A822AA9}"/>
              </a:ext>
            </a:extLst>
          </p:cNvPr>
          <p:cNvSpPr>
            <a:spLocks noGrp="1"/>
          </p:cNvSpPr>
          <p:nvPr>
            <p:ph type="dt" sz="half" idx="10"/>
          </p:nvPr>
        </p:nvSpPr>
        <p:spPr/>
        <p:txBody>
          <a:bodyPr/>
          <a:lstStyle/>
          <a:p>
            <a:endParaRPr lang="pt-BR" altLang="pt-BR"/>
          </a:p>
        </p:txBody>
      </p:sp>
      <p:sp>
        <p:nvSpPr>
          <p:cNvPr id="5" name="Espaço Reservado para Rodapé 4">
            <a:extLst>
              <a:ext uri="{FF2B5EF4-FFF2-40B4-BE49-F238E27FC236}">
                <a16:creationId xmlns:a16="http://schemas.microsoft.com/office/drawing/2014/main" id="{887D4965-1FD5-404F-ABA2-94C08082186D}"/>
              </a:ext>
            </a:extLst>
          </p:cNvPr>
          <p:cNvSpPr>
            <a:spLocks noGrp="1"/>
          </p:cNvSpPr>
          <p:nvPr>
            <p:ph type="ftr" sz="quarter" idx="11"/>
          </p:nvPr>
        </p:nvSpPr>
        <p:spPr/>
        <p:txBody>
          <a:bodyPr/>
          <a:lstStyle/>
          <a:p>
            <a:r>
              <a:rPr lang="pt-BR" altLang="pt-BR"/>
              <a:t>www.bioloja.com</a:t>
            </a:r>
          </a:p>
        </p:txBody>
      </p:sp>
      <p:sp>
        <p:nvSpPr>
          <p:cNvPr id="6" name="Espaço Reservado para Número de Slide 5">
            <a:extLst>
              <a:ext uri="{FF2B5EF4-FFF2-40B4-BE49-F238E27FC236}">
                <a16:creationId xmlns:a16="http://schemas.microsoft.com/office/drawing/2014/main" id="{93635CBD-F048-414C-B94E-7D39157C41F7}"/>
              </a:ext>
            </a:extLst>
          </p:cNvPr>
          <p:cNvSpPr>
            <a:spLocks noGrp="1"/>
          </p:cNvSpPr>
          <p:nvPr>
            <p:ph type="sldNum" sz="quarter" idx="12"/>
          </p:nvPr>
        </p:nvSpPr>
        <p:spPr/>
        <p:txBody>
          <a:bodyPr/>
          <a:lstStyle/>
          <a:p>
            <a:fld id="{0489CAE8-5B6D-4A86-A7C6-6DD38BC9FB3F}" type="slidenum">
              <a:rPr lang="pt-BR" altLang="pt-BR" smtClean="0"/>
              <a:pPr/>
              <a:t>‹nº›</a:t>
            </a:fld>
            <a:endParaRPr lang="pt-BR" altLang="pt-BR"/>
          </a:p>
        </p:txBody>
      </p:sp>
    </p:spTree>
    <p:extLst>
      <p:ext uri="{BB962C8B-B14F-4D97-AF65-F5344CB8AC3E}">
        <p14:creationId xmlns:p14="http://schemas.microsoft.com/office/powerpoint/2010/main" val="26590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FB5029-B03E-456C-804D-7AE1AFA2153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D338B29-9DFB-4E2F-BF11-BA7752B62B63}"/>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BEAC332-B0A2-4A1E-95E8-4D4EA50AA5CD}"/>
              </a:ext>
            </a:extLst>
          </p:cNvPr>
          <p:cNvSpPr>
            <a:spLocks noGrp="1"/>
          </p:cNvSpPr>
          <p:nvPr>
            <p:ph type="dt" sz="half" idx="10"/>
          </p:nvPr>
        </p:nvSpPr>
        <p:spPr/>
        <p:txBody>
          <a:bodyPr/>
          <a:lstStyle/>
          <a:p>
            <a:endParaRPr lang="pt-BR" altLang="pt-BR"/>
          </a:p>
        </p:txBody>
      </p:sp>
      <p:sp>
        <p:nvSpPr>
          <p:cNvPr id="5" name="Espaço Reservado para Rodapé 4">
            <a:extLst>
              <a:ext uri="{FF2B5EF4-FFF2-40B4-BE49-F238E27FC236}">
                <a16:creationId xmlns:a16="http://schemas.microsoft.com/office/drawing/2014/main" id="{7D5E51AC-4E16-441D-BF9F-3B5D7B27C387}"/>
              </a:ext>
            </a:extLst>
          </p:cNvPr>
          <p:cNvSpPr>
            <a:spLocks noGrp="1"/>
          </p:cNvSpPr>
          <p:nvPr>
            <p:ph type="ftr" sz="quarter" idx="11"/>
          </p:nvPr>
        </p:nvSpPr>
        <p:spPr/>
        <p:txBody>
          <a:bodyPr/>
          <a:lstStyle/>
          <a:p>
            <a:r>
              <a:rPr lang="pt-BR" altLang="pt-BR"/>
              <a:t>www.bioloja.com</a:t>
            </a:r>
          </a:p>
        </p:txBody>
      </p:sp>
      <p:sp>
        <p:nvSpPr>
          <p:cNvPr id="6" name="Espaço Reservado para Número de Slide 5">
            <a:extLst>
              <a:ext uri="{FF2B5EF4-FFF2-40B4-BE49-F238E27FC236}">
                <a16:creationId xmlns:a16="http://schemas.microsoft.com/office/drawing/2014/main" id="{BF1F8D02-F438-4B34-A51D-D63640DDBCBC}"/>
              </a:ext>
            </a:extLst>
          </p:cNvPr>
          <p:cNvSpPr>
            <a:spLocks noGrp="1"/>
          </p:cNvSpPr>
          <p:nvPr>
            <p:ph type="sldNum" sz="quarter" idx="12"/>
          </p:nvPr>
        </p:nvSpPr>
        <p:spPr/>
        <p:txBody>
          <a:bodyPr/>
          <a:lstStyle/>
          <a:p>
            <a:fld id="{9A67036C-1CCE-403C-8E25-76B6E674B697}" type="slidenum">
              <a:rPr lang="pt-BR" altLang="pt-BR" smtClean="0"/>
              <a:pPr/>
              <a:t>‹nº›</a:t>
            </a:fld>
            <a:endParaRPr lang="pt-BR" altLang="pt-BR"/>
          </a:p>
        </p:txBody>
      </p:sp>
    </p:spTree>
    <p:extLst>
      <p:ext uri="{BB962C8B-B14F-4D97-AF65-F5344CB8AC3E}">
        <p14:creationId xmlns:p14="http://schemas.microsoft.com/office/powerpoint/2010/main" val="231386662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F37FD0D-BE0A-4087-9F9A-ADEF8E80A8FB}"/>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88C129F-5F71-44AB-BC82-9BD06A35C23A}"/>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3661CD3-7EC1-4968-A205-888D98DB75DF}"/>
              </a:ext>
            </a:extLst>
          </p:cNvPr>
          <p:cNvSpPr>
            <a:spLocks noGrp="1"/>
          </p:cNvSpPr>
          <p:nvPr>
            <p:ph type="dt" sz="half" idx="10"/>
          </p:nvPr>
        </p:nvSpPr>
        <p:spPr/>
        <p:txBody>
          <a:bodyPr/>
          <a:lstStyle/>
          <a:p>
            <a:endParaRPr lang="pt-BR" altLang="pt-BR"/>
          </a:p>
        </p:txBody>
      </p:sp>
      <p:sp>
        <p:nvSpPr>
          <p:cNvPr id="5" name="Espaço Reservado para Rodapé 4">
            <a:extLst>
              <a:ext uri="{FF2B5EF4-FFF2-40B4-BE49-F238E27FC236}">
                <a16:creationId xmlns:a16="http://schemas.microsoft.com/office/drawing/2014/main" id="{57A2CBCD-3DFC-4303-A8E2-B0434DE12BE6}"/>
              </a:ext>
            </a:extLst>
          </p:cNvPr>
          <p:cNvSpPr>
            <a:spLocks noGrp="1"/>
          </p:cNvSpPr>
          <p:nvPr>
            <p:ph type="ftr" sz="quarter" idx="11"/>
          </p:nvPr>
        </p:nvSpPr>
        <p:spPr/>
        <p:txBody>
          <a:bodyPr/>
          <a:lstStyle/>
          <a:p>
            <a:r>
              <a:rPr lang="pt-BR" altLang="pt-BR"/>
              <a:t>www.bioloja.com</a:t>
            </a:r>
          </a:p>
        </p:txBody>
      </p:sp>
      <p:sp>
        <p:nvSpPr>
          <p:cNvPr id="6" name="Espaço Reservado para Número de Slide 5">
            <a:extLst>
              <a:ext uri="{FF2B5EF4-FFF2-40B4-BE49-F238E27FC236}">
                <a16:creationId xmlns:a16="http://schemas.microsoft.com/office/drawing/2014/main" id="{C04B9AFE-864C-4DCB-A09B-37D7E40ADE4C}"/>
              </a:ext>
            </a:extLst>
          </p:cNvPr>
          <p:cNvSpPr>
            <a:spLocks noGrp="1"/>
          </p:cNvSpPr>
          <p:nvPr>
            <p:ph type="sldNum" sz="quarter" idx="12"/>
          </p:nvPr>
        </p:nvSpPr>
        <p:spPr/>
        <p:txBody>
          <a:bodyPr/>
          <a:lstStyle/>
          <a:p>
            <a:fld id="{9A67036C-1CCE-403C-8E25-76B6E674B697}" type="slidenum">
              <a:rPr lang="pt-BR" altLang="pt-BR" smtClean="0"/>
              <a:pPr/>
              <a:t>‹nº›</a:t>
            </a:fld>
            <a:endParaRPr lang="pt-BR" altLang="pt-BR"/>
          </a:p>
        </p:txBody>
      </p:sp>
    </p:spTree>
    <p:extLst>
      <p:ext uri="{BB962C8B-B14F-4D97-AF65-F5344CB8AC3E}">
        <p14:creationId xmlns:p14="http://schemas.microsoft.com/office/powerpoint/2010/main" val="242326713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5CD260-EEAA-4C7C-B8BF-0805111F2AD9}"/>
              </a:ext>
            </a:extLst>
          </p:cNvPr>
          <p:cNvSpPr>
            <a:spLocks noGrp="1"/>
          </p:cNvSpPr>
          <p:nvPr>
            <p:ph type="title"/>
          </p:nvPr>
        </p:nvSpPr>
        <p:spPr>
          <a:xfrm>
            <a:off x="457200" y="274638"/>
            <a:ext cx="8229600" cy="1143000"/>
          </a:xfrm>
        </p:spPr>
        <p:txBody>
          <a:bodyPr/>
          <a:lstStyle/>
          <a:p>
            <a:r>
              <a:rPr lang="pt-BR"/>
              <a:t>Clique para editar o título Mestre</a:t>
            </a:r>
          </a:p>
        </p:txBody>
      </p:sp>
      <p:sp>
        <p:nvSpPr>
          <p:cNvPr id="3" name="Espaço Reservado para Tabela 2">
            <a:extLst>
              <a:ext uri="{FF2B5EF4-FFF2-40B4-BE49-F238E27FC236}">
                <a16:creationId xmlns:a16="http://schemas.microsoft.com/office/drawing/2014/main" id="{CF7D433A-1CDC-4157-9BBD-596A59AE67BA}"/>
              </a:ext>
            </a:extLst>
          </p:cNvPr>
          <p:cNvSpPr>
            <a:spLocks noGrp="1"/>
          </p:cNvSpPr>
          <p:nvPr>
            <p:ph type="tbl" idx="1"/>
          </p:nvPr>
        </p:nvSpPr>
        <p:spPr>
          <a:xfrm>
            <a:off x="457200" y="1600200"/>
            <a:ext cx="8229600" cy="4525963"/>
          </a:xfrm>
        </p:spPr>
        <p:txBody>
          <a:bodyPr/>
          <a:lstStyle/>
          <a:p>
            <a:r>
              <a:rPr lang="pt-BR"/>
              <a:t>Clique no ícone para adicionar tabela</a:t>
            </a:r>
          </a:p>
        </p:txBody>
      </p:sp>
      <p:sp>
        <p:nvSpPr>
          <p:cNvPr id="4" name="Espaço Reservado para Data 3">
            <a:extLst>
              <a:ext uri="{FF2B5EF4-FFF2-40B4-BE49-F238E27FC236}">
                <a16:creationId xmlns:a16="http://schemas.microsoft.com/office/drawing/2014/main" id="{C4BD127E-D635-4CDE-A632-BB64F827B737}"/>
              </a:ext>
            </a:extLst>
          </p:cNvPr>
          <p:cNvSpPr>
            <a:spLocks noGrp="1"/>
          </p:cNvSpPr>
          <p:nvPr>
            <p:ph type="dt" sz="half" idx="10"/>
          </p:nvPr>
        </p:nvSpPr>
        <p:spPr>
          <a:xfrm>
            <a:off x="457200" y="6245225"/>
            <a:ext cx="2133600" cy="476250"/>
          </a:xfrm>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923830A-AB9E-43AE-95EA-353F1CE234F3}"/>
              </a:ext>
            </a:extLst>
          </p:cNvPr>
          <p:cNvSpPr>
            <a:spLocks noGrp="1"/>
          </p:cNvSpPr>
          <p:nvPr>
            <p:ph type="ftr" sz="quarter" idx="11"/>
          </p:nvPr>
        </p:nvSpPr>
        <p:spPr>
          <a:xfrm>
            <a:off x="3124200" y="6545263"/>
            <a:ext cx="2895600" cy="268287"/>
          </a:xfrm>
        </p:spPr>
        <p:txBody>
          <a:bodyPr/>
          <a:lstStyle>
            <a:lvl1pPr>
              <a:defRPr/>
            </a:lvl1pPr>
          </a:lstStyle>
          <a:p>
            <a:r>
              <a:rPr lang="pt-BR" altLang="pt-BR"/>
              <a:t>www.bioloja.com</a:t>
            </a:r>
          </a:p>
        </p:txBody>
      </p:sp>
      <p:sp>
        <p:nvSpPr>
          <p:cNvPr id="6" name="Espaço Reservado para Número de Slide 5">
            <a:extLst>
              <a:ext uri="{FF2B5EF4-FFF2-40B4-BE49-F238E27FC236}">
                <a16:creationId xmlns:a16="http://schemas.microsoft.com/office/drawing/2014/main" id="{76A0DE3E-4FB7-44D8-81F2-27F0D8F90E40}"/>
              </a:ext>
            </a:extLst>
          </p:cNvPr>
          <p:cNvSpPr>
            <a:spLocks noGrp="1"/>
          </p:cNvSpPr>
          <p:nvPr>
            <p:ph type="sldNum" sz="quarter" idx="12"/>
          </p:nvPr>
        </p:nvSpPr>
        <p:spPr>
          <a:xfrm>
            <a:off x="6553200" y="6245225"/>
            <a:ext cx="2133600" cy="476250"/>
          </a:xfrm>
        </p:spPr>
        <p:txBody>
          <a:bodyPr/>
          <a:lstStyle>
            <a:lvl1pPr>
              <a:defRPr/>
            </a:lvl1pPr>
          </a:lstStyle>
          <a:p>
            <a:fld id="{AF85BAE1-79CC-4807-9DE4-0361838E6946}" type="slidenum">
              <a:rPr lang="pt-BR" altLang="pt-BR"/>
              <a:pPr/>
              <a:t>‹nº›</a:t>
            </a:fld>
            <a:endParaRPr lang="pt-BR" altLang="pt-BR"/>
          </a:p>
        </p:txBody>
      </p:sp>
    </p:spTree>
    <p:extLst>
      <p:ext uri="{BB962C8B-B14F-4D97-AF65-F5344CB8AC3E}">
        <p14:creationId xmlns:p14="http://schemas.microsoft.com/office/powerpoint/2010/main" val="47590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B793C-5ECE-4D4B-8678-E0F0E56D3F8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DCCFA0B-FE6F-4063-9A53-3422C41CAD9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B4A472C-2E9C-43BC-B573-ABD501A4DE72}"/>
              </a:ext>
            </a:extLst>
          </p:cNvPr>
          <p:cNvSpPr>
            <a:spLocks noGrp="1"/>
          </p:cNvSpPr>
          <p:nvPr>
            <p:ph type="dt" sz="half" idx="10"/>
          </p:nvPr>
        </p:nvSpPr>
        <p:spPr/>
        <p:txBody>
          <a:bodyPr/>
          <a:lstStyle/>
          <a:p>
            <a:endParaRPr lang="pt-BR" altLang="pt-BR"/>
          </a:p>
        </p:txBody>
      </p:sp>
      <p:sp>
        <p:nvSpPr>
          <p:cNvPr id="5" name="Espaço Reservado para Rodapé 4">
            <a:extLst>
              <a:ext uri="{FF2B5EF4-FFF2-40B4-BE49-F238E27FC236}">
                <a16:creationId xmlns:a16="http://schemas.microsoft.com/office/drawing/2014/main" id="{F7149D98-6860-472B-B2D4-EA9B659F9151}"/>
              </a:ext>
            </a:extLst>
          </p:cNvPr>
          <p:cNvSpPr>
            <a:spLocks noGrp="1"/>
          </p:cNvSpPr>
          <p:nvPr>
            <p:ph type="ftr" sz="quarter" idx="11"/>
          </p:nvPr>
        </p:nvSpPr>
        <p:spPr/>
        <p:txBody>
          <a:bodyPr/>
          <a:lstStyle/>
          <a:p>
            <a:r>
              <a:rPr lang="pt-BR" altLang="pt-BR"/>
              <a:t>www.bioloja.com</a:t>
            </a:r>
          </a:p>
        </p:txBody>
      </p:sp>
      <p:sp>
        <p:nvSpPr>
          <p:cNvPr id="6" name="Espaço Reservado para Número de Slide 5">
            <a:extLst>
              <a:ext uri="{FF2B5EF4-FFF2-40B4-BE49-F238E27FC236}">
                <a16:creationId xmlns:a16="http://schemas.microsoft.com/office/drawing/2014/main" id="{656C5C53-223C-4599-A3CB-DC3B0D4BDF5B}"/>
              </a:ext>
            </a:extLst>
          </p:cNvPr>
          <p:cNvSpPr>
            <a:spLocks noGrp="1"/>
          </p:cNvSpPr>
          <p:nvPr>
            <p:ph type="sldNum" sz="quarter" idx="12"/>
          </p:nvPr>
        </p:nvSpPr>
        <p:spPr/>
        <p:txBody>
          <a:bodyPr/>
          <a:lstStyle/>
          <a:p>
            <a:fld id="{9A67036C-1CCE-403C-8E25-76B6E674B697}" type="slidenum">
              <a:rPr lang="pt-BR" altLang="pt-BR" smtClean="0"/>
              <a:pPr/>
              <a:t>‹nº›</a:t>
            </a:fld>
            <a:endParaRPr lang="pt-BR" altLang="pt-BR"/>
          </a:p>
        </p:txBody>
      </p:sp>
    </p:spTree>
    <p:extLst>
      <p:ext uri="{BB962C8B-B14F-4D97-AF65-F5344CB8AC3E}">
        <p14:creationId xmlns:p14="http://schemas.microsoft.com/office/powerpoint/2010/main" val="357421218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A874F-1B0A-4C4B-AD07-79422E220B58}"/>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46EE0804-EB12-4BB0-8CCC-DCDD970F0CC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D530119-433F-4A1E-8179-C2E1253FC22F}"/>
              </a:ext>
            </a:extLst>
          </p:cNvPr>
          <p:cNvSpPr>
            <a:spLocks noGrp="1"/>
          </p:cNvSpPr>
          <p:nvPr>
            <p:ph type="dt" sz="half" idx="10"/>
          </p:nvPr>
        </p:nvSpPr>
        <p:spPr/>
        <p:txBody>
          <a:bodyPr/>
          <a:lstStyle/>
          <a:p>
            <a:endParaRPr lang="pt-BR" altLang="pt-BR"/>
          </a:p>
        </p:txBody>
      </p:sp>
      <p:sp>
        <p:nvSpPr>
          <p:cNvPr id="5" name="Espaço Reservado para Rodapé 4">
            <a:extLst>
              <a:ext uri="{FF2B5EF4-FFF2-40B4-BE49-F238E27FC236}">
                <a16:creationId xmlns:a16="http://schemas.microsoft.com/office/drawing/2014/main" id="{643DCAC7-D87D-4618-A2F7-001858BF7B91}"/>
              </a:ext>
            </a:extLst>
          </p:cNvPr>
          <p:cNvSpPr>
            <a:spLocks noGrp="1"/>
          </p:cNvSpPr>
          <p:nvPr>
            <p:ph type="ftr" sz="quarter" idx="11"/>
          </p:nvPr>
        </p:nvSpPr>
        <p:spPr/>
        <p:txBody>
          <a:bodyPr/>
          <a:lstStyle/>
          <a:p>
            <a:r>
              <a:rPr lang="pt-BR" altLang="pt-BR"/>
              <a:t>www.bioloja.com</a:t>
            </a:r>
          </a:p>
        </p:txBody>
      </p:sp>
      <p:sp>
        <p:nvSpPr>
          <p:cNvPr id="6" name="Espaço Reservado para Número de Slide 5">
            <a:extLst>
              <a:ext uri="{FF2B5EF4-FFF2-40B4-BE49-F238E27FC236}">
                <a16:creationId xmlns:a16="http://schemas.microsoft.com/office/drawing/2014/main" id="{91ED4E89-7EA3-41E0-9A44-0CF87E82829C}"/>
              </a:ext>
            </a:extLst>
          </p:cNvPr>
          <p:cNvSpPr>
            <a:spLocks noGrp="1"/>
          </p:cNvSpPr>
          <p:nvPr>
            <p:ph type="sldNum" sz="quarter" idx="12"/>
          </p:nvPr>
        </p:nvSpPr>
        <p:spPr/>
        <p:txBody>
          <a:bodyPr/>
          <a:lstStyle/>
          <a:p>
            <a:fld id="{FF13369C-F1C5-4F94-98EE-289CF22262E7}" type="slidenum">
              <a:rPr lang="pt-BR" altLang="pt-BR" smtClean="0"/>
              <a:pPr/>
              <a:t>‹nº›</a:t>
            </a:fld>
            <a:endParaRPr lang="pt-BR" altLang="pt-BR"/>
          </a:p>
        </p:txBody>
      </p:sp>
    </p:spTree>
    <p:extLst>
      <p:ext uri="{BB962C8B-B14F-4D97-AF65-F5344CB8AC3E}">
        <p14:creationId xmlns:p14="http://schemas.microsoft.com/office/powerpoint/2010/main" val="366645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1BCE7-01E3-4FDC-B57C-27E8502EAA7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31FB4E6-EF08-4EE6-9D64-83D14391E0FA}"/>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50CFE37-E7E1-4062-8830-CE667D914FA5}"/>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2186574-F358-4A36-803E-C49C39820DB6}"/>
              </a:ext>
            </a:extLst>
          </p:cNvPr>
          <p:cNvSpPr>
            <a:spLocks noGrp="1"/>
          </p:cNvSpPr>
          <p:nvPr>
            <p:ph type="dt" sz="half" idx="10"/>
          </p:nvPr>
        </p:nvSpPr>
        <p:spPr/>
        <p:txBody>
          <a:bodyPr/>
          <a:lstStyle/>
          <a:p>
            <a:endParaRPr lang="pt-BR" altLang="pt-BR"/>
          </a:p>
        </p:txBody>
      </p:sp>
      <p:sp>
        <p:nvSpPr>
          <p:cNvPr id="6" name="Espaço Reservado para Rodapé 5">
            <a:extLst>
              <a:ext uri="{FF2B5EF4-FFF2-40B4-BE49-F238E27FC236}">
                <a16:creationId xmlns:a16="http://schemas.microsoft.com/office/drawing/2014/main" id="{C5FBA314-F64D-42A8-9F8A-7570CD79F613}"/>
              </a:ext>
            </a:extLst>
          </p:cNvPr>
          <p:cNvSpPr>
            <a:spLocks noGrp="1"/>
          </p:cNvSpPr>
          <p:nvPr>
            <p:ph type="ftr" sz="quarter" idx="11"/>
          </p:nvPr>
        </p:nvSpPr>
        <p:spPr/>
        <p:txBody>
          <a:bodyPr/>
          <a:lstStyle/>
          <a:p>
            <a:r>
              <a:rPr lang="pt-BR" altLang="pt-BR"/>
              <a:t>www.bioloja.com</a:t>
            </a:r>
          </a:p>
        </p:txBody>
      </p:sp>
      <p:sp>
        <p:nvSpPr>
          <p:cNvPr id="7" name="Espaço Reservado para Número de Slide 6">
            <a:extLst>
              <a:ext uri="{FF2B5EF4-FFF2-40B4-BE49-F238E27FC236}">
                <a16:creationId xmlns:a16="http://schemas.microsoft.com/office/drawing/2014/main" id="{7ABFFE0A-9BB1-4B25-B622-3D25A61ACFE6}"/>
              </a:ext>
            </a:extLst>
          </p:cNvPr>
          <p:cNvSpPr>
            <a:spLocks noGrp="1"/>
          </p:cNvSpPr>
          <p:nvPr>
            <p:ph type="sldNum" sz="quarter" idx="12"/>
          </p:nvPr>
        </p:nvSpPr>
        <p:spPr/>
        <p:txBody>
          <a:bodyPr/>
          <a:lstStyle/>
          <a:p>
            <a:fld id="{9A67036C-1CCE-403C-8E25-76B6E674B697}" type="slidenum">
              <a:rPr lang="pt-BR" altLang="pt-BR" smtClean="0"/>
              <a:pPr/>
              <a:t>‹nº›</a:t>
            </a:fld>
            <a:endParaRPr lang="pt-BR" altLang="pt-BR"/>
          </a:p>
        </p:txBody>
      </p:sp>
    </p:spTree>
    <p:extLst>
      <p:ext uri="{BB962C8B-B14F-4D97-AF65-F5344CB8AC3E}">
        <p14:creationId xmlns:p14="http://schemas.microsoft.com/office/powerpoint/2010/main" val="408162071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F11D58-E41C-41BE-86C7-BC6C886938E6}"/>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8A45A34-1E6E-45BC-B6CE-494646B094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9FBE6E3-5443-4048-94F1-7A981372E52D}"/>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B2DE76F-281D-4C6C-9D97-11C05F91473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E8181F93-D84A-4D68-A59D-11024CC81C79}"/>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B28E389-1814-4AC1-A872-76BF8183D12C}"/>
              </a:ext>
            </a:extLst>
          </p:cNvPr>
          <p:cNvSpPr>
            <a:spLocks noGrp="1"/>
          </p:cNvSpPr>
          <p:nvPr>
            <p:ph type="dt" sz="half" idx="10"/>
          </p:nvPr>
        </p:nvSpPr>
        <p:spPr/>
        <p:txBody>
          <a:bodyPr/>
          <a:lstStyle/>
          <a:p>
            <a:endParaRPr lang="pt-BR" altLang="pt-BR"/>
          </a:p>
        </p:txBody>
      </p:sp>
      <p:sp>
        <p:nvSpPr>
          <p:cNvPr id="8" name="Espaço Reservado para Rodapé 7">
            <a:extLst>
              <a:ext uri="{FF2B5EF4-FFF2-40B4-BE49-F238E27FC236}">
                <a16:creationId xmlns:a16="http://schemas.microsoft.com/office/drawing/2014/main" id="{3484B8DB-54F8-4DD3-A93E-EAE4ABF10749}"/>
              </a:ext>
            </a:extLst>
          </p:cNvPr>
          <p:cNvSpPr>
            <a:spLocks noGrp="1"/>
          </p:cNvSpPr>
          <p:nvPr>
            <p:ph type="ftr" sz="quarter" idx="11"/>
          </p:nvPr>
        </p:nvSpPr>
        <p:spPr/>
        <p:txBody>
          <a:bodyPr/>
          <a:lstStyle/>
          <a:p>
            <a:r>
              <a:rPr lang="pt-BR" altLang="pt-BR"/>
              <a:t>www.bioloja.com</a:t>
            </a:r>
          </a:p>
        </p:txBody>
      </p:sp>
      <p:sp>
        <p:nvSpPr>
          <p:cNvPr id="9" name="Espaço Reservado para Número de Slide 8">
            <a:extLst>
              <a:ext uri="{FF2B5EF4-FFF2-40B4-BE49-F238E27FC236}">
                <a16:creationId xmlns:a16="http://schemas.microsoft.com/office/drawing/2014/main" id="{C763E30E-0F3F-4996-BE20-D7430F9D892A}"/>
              </a:ext>
            </a:extLst>
          </p:cNvPr>
          <p:cNvSpPr>
            <a:spLocks noGrp="1"/>
          </p:cNvSpPr>
          <p:nvPr>
            <p:ph type="sldNum" sz="quarter" idx="12"/>
          </p:nvPr>
        </p:nvSpPr>
        <p:spPr/>
        <p:txBody>
          <a:bodyPr/>
          <a:lstStyle/>
          <a:p>
            <a:fld id="{9A67036C-1CCE-403C-8E25-76B6E674B697}" type="slidenum">
              <a:rPr lang="pt-BR" altLang="pt-BR" smtClean="0"/>
              <a:pPr/>
              <a:t>‹nº›</a:t>
            </a:fld>
            <a:endParaRPr lang="pt-BR" altLang="pt-BR"/>
          </a:p>
        </p:txBody>
      </p:sp>
    </p:spTree>
    <p:extLst>
      <p:ext uri="{BB962C8B-B14F-4D97-AF65-F5344CB8AC3E}">
        <p14:creationId xmlns:p14="http://schemas.microsoft.com/office/powerpoint/2010/main" val="192688049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223A1-8DA9-46F6-8165-9230C951453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44D7B7F-8302-4EA2-AC23-A9EDB862521F}"/>
              </a:ext>
            </a:extLst>
          </p:cNvPr>
          <p:cNvSpPr>
            <a:spLocks noGrp="1"/>
          </p:cNvSpPr>
          <p:nvPr>
            <p:ph type="dt" sz="half" idx="10"/>
          </p:nvPr>
        </p:nvSpPr>
        <p:spPr/>
        <p:txBody>
          <a:bodyPr/>
          <a:lstStyle/>
          <a:p>
            <a:endParaRPr lang="pt-BR" altLang="pt-BR"/>
          </a:p>
        </p:txBody>
      </p:sp>
      <p:sp>
        <p:nvSpPr>
          <p:cNvPr id="4" name="Espaço Reservado para Rodapé 3">
            <a:extLst>
              <a:ext uri="{FF2B5EF4-FFF2-40B4-BE49-F238E27FC236}">
                <a16:creationId xmlns:a16="http://schemas.microsoft.com/office/drawing/2014/main" id="{AC912E6D-07C3-4411-8122-F8F5DA6E03B8}"/>
              </a:ext>
            </a:extLst>
          </p:cNvPr>
          <p:cNvSpPr>
            <a:spLocks noGrp="1"/>
          </p:cNvSpPr>
          <p:nvPr>
            <p:ph type="ftr" sz="quarter" idx="11"/>
          </p:nvPr>
        </p:nvSpPr>
        <p:spPr/>
        <p:txBody>
          <a:bodyPr/>
          <a:lstStyle/>
          <a:p>
            <a:r>
              <a:rPr lang="pt-BR" altLang="pt-BR"/>
              <a:t>www.bioloja.com</a:t>
            </a:r>
          </a:p>
        </p:txBody>
      </p:sp>
      <p:sp>
        <p:nvSpPr>
          <p:cNvPr id="5" name="Espaço Reservado para Número de Slide 4">
            <a:extLst>
              <a:ext uri="{FF2B5EF4-FFF2-40B4-BE49-F238E27FC236}">
                <a16:creationId xmlns:a16="http://schemas.microsoft.com/office/drawing/2014/main" id="{A116DAC1-726C-4179-A37E-0659860EC87E}"/>
              </a:ext>
            </a:extLst>
          </p:cNvPr>
          <p:cNvSpPr>
            <a:spLocks noGrp="1"/>
          </p:cNvSpPr>
          <p:nvPr>
            <p:ph type="sldNum" sz="quarter" idx="12"/>
          </p:nvPr>
        </p:nvSpPr>
        <p:spPr/>
        <p:txBody>
          <a:bodyPr/>
          <a:lstStyle/>
          <a:p>
            <a:fld id="{937F0376-242D-4A50-B28A-DA0B0A580C1E}" type="slidenum">
              <a:rPr lang="pt-BR" altLang="pt-BR" smtClean="0"/>
              <a:pPr/>
              <a:t>‹nº›</a:t>
            </a:fld>
            <a:endParaRPr lang="pt-BR" altLang="pt-BR"/>
          </a:p>
        </p:txBody>
      </p:sp>
    </p:spTree>
    <p:extLst>
      <p:ext uri="{BB962C8B-B14F-4D97-AF65-F5344CB8AC3E}">
        <p14:creationId xmlns:p14="http://schemas.microsoft.com/office/powerpoint/2010/main" val="149112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28B7DB6-4685-4C56-A5D3-B695280CF766}"/>
              </a:ext>
            </a:extLst>
          </p:cNvPr>
          <p:cNvSpPr>
            <a:spLocks noGrp="1"/>
          </p:cNvSpPr>
          <p:nvPr>
            <p:ph type="dt" sz="half" idx="10"/>
          </p:nvPr>
        </p:nvSpPr>
        <p:spPr/>
        <p:txBody>
          <a:bodyPr/>
          <a:lstStyle/>
          <a:p>
            <a:endParaRPr lang="pt-BR" altLang="pt-BR"/>
          </a:p>
        </p:txBody>
      </p:sp>
      <p:sp>
        <p:nvSpPr>
          <p:cNvPr id="3" name="Espaço Reservado para Rodapé 2">
            <a:extLst>
              <a:ext uri="{FF2B5EF4-FFF2-40B4-BE49-F238E27FC236}">
                <a16:creationId xmlns:a16="http://schemas.microsoft.com/office/drawing/2014/main" id="{BB169968-06B3-46CF-8AFE-87A48E57F0B2}"/>
              </a:ext>
            </a:extLst>
          </p:cNvPr>
          <p:cNvSpPr>
            <a:spLocks noGrp="1"/>
          </p:cNvSpPr>
          <p:nvPr>
            <p:ph type="ftr" sz="quarter" idx="11"/>
          </p:nvPr>
        </p:nvSpPr>
        <p:spPr/>
        <p:txBody>
          <a:bodyPr/>
          <a:lstStyle/>
          <a:p>
            <a:r>
              <a:rPr lang="pt-BR" altLang="pt-BR"/>
              <a:t>www.bioloja.com</a:t>
            </a:r>
          </a:p>
        </p:txBody>
      </p:sp>
      <p:sp>
        <p:nvSpPr>
          <p:cNvPr id="4" name="Espaço Reservado para Número de Slide 3">
            <a:extLst>
              <a:ext uri="{FF2B5EF4-FFF2-40B4-BE49-F238E27FC236}">
                <a16:creationId xmlns:a16="http://schemas.microsoft.com/office/drawing/2014/main" id="{E43833EF-B1A3-4D85-86F1-336737C408F7}"/>
              </a:ext>
            </a:extLst>
          </p:cNvPr>
          <p:cNvSpPr>
            <a:spLocks noGrp="1"/>
          </p:cNvSpPr>
          <p:nvPr>
            <p:ph type="sldNum" sz="quarter" idx="12"/>
          </p:nvPr>
        </p:nvSpPr>
        <p:spPr/>
        <p:txBody>
          <a:bodyPr/>
          <a:lstStyle/>
          <a:p>
            <a:fld id="{B4B762AA-6082-49C1-B7E4-EEB61F601283}" type="slidenum">
              <a:rPr lang="pt-BR" altLang="pt-BR" smtClean="0"/>
              <a:pPr/>
              <a:t>‹nº›</a:t>
            </a:fld>
            <a:endParaRPr lang="pt-BR" altLang="pt-BR"/>
          </a:p>
        </p:txBody>
      </p:sp>
    </p:spTree>
    <p:extLst>
      <p:ext uri="{BB962C8B-B14F-4D97-AF65-F5344CB8AC3E}">
        <p14:creationId xmlns:p14="http://schemas.microsoft.com/office/powerpoint/2010/main" val="383186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5A5D9-6CE6-4C50-A82A-F4C5CC94865B}"/>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DD722B4-6005-413F-B129-BF34E593546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4C5D7C8-F517-4849-81D0-CFE74AA1E8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51B01DC-5B23-4B74-85D0-1970E19D3A9A}"/>
              </a:ext>
            </a:extLst>
          </p:cNvPr>
          <p:cNvSpPr>
            <a:spLocks noGrp="1"/>
          </p:cNvSpPr>
          <p:nvPr>
            <p:ph type="dt" sz="half" idx="10"/>
          </p:nvPr>
        </p:nvSpPr>
        <p:spPr/>
        <p:txBody>
          <a:bodyPr/>
          <a:lstStyle/>
          <a:p>
            <a:endParaRPr lang="pt-BR" altLang="pt-BR"/>
          </a:p>
        </p:txBody>
      </p:sp>
      <p:sp>
        <p:nvSpPr>
          <p:cNvPr id="6" name="Espaço Reservado para Rodapé 5">
            <a:extLst>
              <a:ext uri="{FF2B5EF4-FFF2-40B4-BE49-F238E27FC236}">
                <a16:creationId xmlns:a16="http://schemas.microsoft.com/office/drawing/2014/main" id="{9BB5DA2E-8ECC-4EDE-B9AD-D56E61CB7FBF}"/>
              </a:ext>
            </a:extLst>
          </p:cNvPr>
          <p:cNvSpPr>
            <a:spLocks noGrp="1"/>
          </p:cNvSpPr>
          <p:nvPr>
            <p:ph type="ftr" sz="quarter" idx="11"/>
          </p:nvPr>
        </p:nvSpPr>
        <p:spPr/>
        <p:txBody>
          <a:bodyPr/>
          <a:lstStyle/>
          <a:p>
            <a:r>
              <a:rPr lang="pt-BR" altLang="pt-BR"/>
              <a:t>www.bioloja.com</a:t>
            </a:r>
          </a:p>
        </p:txBody>
      </p:sp>
      <p:sp>
        <p:nvSpPr>
          <p:cNvPr id="7" name="Espaço Reservado para Número de Slide 6">
            <a:extLst>
              <a:ext uri="{FF2B5EF4-FFF2-40B4-BE49-F238E27FC236}">
                <a16:creationId xmlns:a16="http://schemas.microsoft.com/office/drawing/2014/main" id="{8EFDE67F-F379-42A0-8E59-A3BFD87DE937}"/>
              </a:ext>
            </a:extLst>
          </p:cNvPr>
          <p:cNvSpPr>
            <a:spLocks noGrp="1"/>
          </p:cNvSpPr>
          <p:nvPr>
            <p:ph type="sldNum" sz="quarter" idx="12"/>
          </p:nvPr>
        </p:nvSpPr>
        <p:spPr/>
        <p:txBody>
          <a:bodyPr/>
          <a:lstStyle/>
          <a:p>
            <a:fld id="{9A67036C-1CCE-403C-8E25-76B6E674B697}" type="slidenum">
              <a:rPr lang="pt-BR" altLang="pt-BR" smtClean="0"/>
              <a:pPr/>
              <a:t>‹nº›</a:t>
            </a:fld>
            <a:endParaRPr lang="pt-BR" altLang="pt-BR"/>
          </a:p>
        </p:txBody>
      </p:sp>
    </p:spTree>
    <p:extLst>
      <p:ext uri="{BB962C8B-B14F-4D97-AF65-F5344CB8AC3E}">
        <p14:creationId xmlns:p14="http://schemas.microsoft.com/office/powerpoint/2010/main" val="333417943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9DF28-6789-4B60-A473-60FAF5037E01}"/>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9976559A-A8A2-4057-99C5-D4F613BAEA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a:extLst>
              <a:ext uri="{FF2B5EF4-FFF2-40B4-BE49-F238E27FC236}">
                <a16:creationId xmlns:a16="http://schemas.microsoft.com/office/drawing/2014/main" id="{CE534491-DD45-414C-BB14-327E350F2E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FAF652C-EA23-4CD2-8231-E3F678E5A2F4}"/>
              </a:ext>
            </a:extLst>
          </p:cNvPr>
          <p:cNvSpPr>
            <a:spLocks noGrp="1"/>
          </p:cNvSpPr>
          <p:nvPr>
            <p:ph type="dt" sz="half" idx="10"/>
          </p:nvPr>
        </p:nvSpPr>
        <p:spPr/>
        <p:txBody>
          <a:bodyPr/>
          <a:lstStyle/>
          <a:p>
            <a:endParaRPr lang="pt-BR" altLang="pt-BR"/>
          </a:p>
        </p:txBody>
      </p:sp>
      <p:sp>
        <p:nvSpPr>
          <p:cNvPr id="6" name="Espaço Reservado para Rodapé 5">
            <a:extLst>
              <a:ext uri="{FF2B5EF4-FFF2-40B4-BE49-F238E27FC236}">
                <a16:creationId xmlns:a16="http://schemas.microsoft.com/office/drawing/2014/main" id="{C8E3869A-D138-4471-A78E-E9644931AAE7}"/>
              </a:ext>
            </a:extLst>
          </p:cNvPr>
          <p:cNvSpPr>
            <a:spLocks noGrp="1"/>
          </p:cNvSpPr>
          <p:nvPr>
            <p:ph type="ftr" sz="quarter" idx="11"/>
          </p:nvPr>
        </p:nvSpPr>
        <p:spPr/>
        <p:txBody>
          <a:bodyPr/>
          <a:lstStyle/>
          <a:p>
            <a:r>
              <a:rPr lang="pt-BR" altLang="pt-BR"/>
              <a:t>www.bioloja.com</a:t>
            </a:r>
          </a:p>
        </p:txBody>
      </p:sp>
      <p:sp>
        <p:nvSpPr>
          <p:cNvPr id="7" name="Espaço Reservado para Número de Slide 6">
            <a:extLst>
              <a:ext uri="{FF2B5EF4-FFF2-40B4-BE49-F238E27FC236}">
                <a16:creationId xmlns:a16="http://schemas.microsoft.com/office/drawing/2014/main" id="{F5892921-7BF5-4F39-8D28-93BB8A337A6D}"/>
              </a:ext>
            </a:extLst>
          </p:cNvPr>
          <p:cNvSpPr>
            <a:spLocks noGrp="1"/>
          </p:cNvSpPr>
          <p:nvPr>
            <p:ph type="sldNum" sz="quarter" idx="12"/>
          </p:nvPr>
        </p:nvSpPr>
        <p:spPr/>
        <p:txBody>
          <a:bodyPr/>
          <a:lstStyle/>
          <a:p>
            <a:fld id="{B3B25B7C-5120-4ADA-B275-92B3ACB4186A}" type="slidenum">
              <a:rPr lang="pt-BR" altLang="pt-BR" smtClean="0"/>
              <a:pPr/>
              <a:t>‹nº›</a:t>
            </a:fld>
            <a:endParaRPr lang="pt-BR" altLang="pt-BR"/>
          </a:p>
        </p:txBody>
      </p:sp>
    </p:spTree>
    <p:extLst>
      <p:ext uri="{BB962C8B-B14F-4D97-AF65-F5344CB8AC3E}">
        <p14:creationId xmlns:p14="http://schemas.microsoft.com/office/powerpoint/2010/main" val="390682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17BC485-A6F5-4AE2-8BCC-9275375AE9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0435164-F1CE-4EF5-9671-AC29603D5D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3DC0EF-D02F-4826-A339-1279FE0E77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ltLang="pt-BR"/>
          </a:p>
        </p:txBody>
      </p:sp>
      <p:sp>
        <p:nvSpPr>
          <p:cNvPr id="5" name="Espaço Reservado para Rodapé 4">
            <a:extLst>
              <a:ext uri="{FF2B5EF4-FFF2-40B4-BE49-F238E27FC236}">
                <a16:creationId xmlns:a16="http://schemas.microsoft.com/office/drawing/2014/main" id="{21B054A4-D841-4C2E-BD98-B6A6D184E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t-BR" altLang="pt-BR"/>
              <a:t>www.bioloja.com</a:t>
            </a:r>
          </a:p>
        </p:txBody>
      </p:sp>
      <p:sp>
        <p:nvSpPr>
          <p:cNvPr id="6" name="Espaço Reservado para Número de Slide 5">
            <a:extLst>
              <a:ext uri="{FF2B5EF4-FFF2-40B4-BE49-F238E27FC236}">
                <a16:creationId xmlns:a16="http://schemas.microsoft.com/office/drawing/2014/main" id="{043651B9-34F3-4169-8441-3B6D03CEB33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67036C-1CCE-403C-8E25-76B6E674B697}" type="slidenum">
              <a:rPr lang="pt-BR" altLang="pt-BR" smtClean="0"/>
              <a:pPr/>
              <a:t>‹nº›</a:t>
            </a:fld>
            <a:endParaRPr lang="pt-BR" altLang="pt-BR"/>
          </a:p>
        </p:txBody>
      </p:sp>
      <p:sp>
        <p:nvSpPr>
          <p:cNvPr id="7" name="Line 7">
            <a:extLst>
              <a:ext uri="{FF2B5EF4-FFF2-40B4-BE49-F238E27FC236}">
                <a16:creationId xmlns:a16="http://schemas.microsoft.com/office/drawing/2014/main" id="{B7AE1C5B-4539-49D6-9284-9D9524C4F2A9}"/>
              </a:ext>
            </a:extLst>
          </p:cNvPr>
          <p:cNvSpPr>
            <a:spLocks noChangeShapeType="1"/>
          </p:cNvSpPr>
          <p:nvPr userDrawn="1"/>
        </p:nvSpPr>
        <p:spPr bwMode="auto">
          <a:xfrm>
            <a:off x="468313" y="1484313"/>
            <a:ext cx="4967287"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8">
            <a:extLst>
              <a:ext uri="{FF2B5EF4-FFF2-40B4-BE49-F238E27FC236}">
                <a16:creationId xmlns:a16="http://schemas.microsoft.com/office/drawing/2014/main" id="{103C7A16-5834-4A92-B305-882A57426D59}"/>
              </a:ext>
            </a:extLst>
          </p:cNvPr>
          <p:cNvSpPr>
            <a:spLocks noChangeShapeType="1"/>
          </p:cNvSpPr>
          <p:nvPr userDrawn="1"/>
        </p:nvSpPr>
        <p:spPr bwMode="auto">
          <a:xfrm>
            <a:off x="3708400" y="188913"/>
            <a:ext cx="4967288"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378122427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0" name="Rectangle 2">
            <a:extLst>
              <a:ext uri="{FF2B5EF4-FFF2-40B4-BE49-F238E27FC236}">
                <a16:creationId xmlns:a16="http://schemas.microsoft.com/office/drawing/2014/main" id="{8C6FBAE6-5B8E-493F-A7A0-F1EE8D2484E7}"/>
              </a:ext>
            </a:extLst>
          </p:cNvPr>
          <p:cNvSpPr>
            <a:spLocks noGrp="1" noChangeArrowheads="1"/>
          </p:cNvSpPr>
          <p:nvPr>
            <p:ph type="ctrTitle"/>
          </p:nvPr>
        </p:nvSpPr>
        <p:spPr>
          <a:xfrm>
            <a:off x="2411760" y="1052736"/>
            <a:ext cx="4578895" cy="2031055"/>
          </a:xfrm>
        </p:spPr>
        <p:txBody>
          <a:bodyPr>
            <a:normAutofit/>
          </a:bodyPr>
          <a:lstStyle/>
          <a:p>
            <a:r>
              <a:rPr lang="pt-BR" altLang="pt-BR" dirty="0">
                <a:solidFill>
                  <a:srgbClr val="FFFFFF"/>
                </a:solidFill>
                <a:effectLst>
                  <a:outerShdw blurRad="38100" dist="38100" dir="2700000" algn="tl">
                    <a:srgbClr val="C0C0C0"/>
                  </a:outerShdw>
                </a:effectLst>
              </a:rPr>
              <a:t>ORIGEM DA VIDA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838C6A6-1F2C-415E-9C09-21414A8E3DE3}"/>
              </a:ext>
            </a:extLst>
          </p:cNvPr>
          <p:cNvSpPr>
            <a:spLocks noGrp="1" noChangeArrowheads="1"/>
          </p:cNvSpPr>
          <p:nvPr>
            <p:ph type="title"/>
          </p:nvPr>
        </p:nvSpPr>
        <p:spPr/>
        <p:txBody>
          <a:bodyPr/>
          <a:lstStyle/>
          <a:p>
            <a:r>
              <a:rPr lang="pt-BR" altLang="pt-BR"/>
              <a:t>NEEDHAM X SPALLAZANI</a:t>
            </a:r>
          </a:p>
        </p:txBody>
      </p:sp>
      <p:sp>
        <p:nvSpPr>
          <p:cNvPr id="91139" name="Rectangle 3">
            <a:extLst>
              <a:ext uri="{FF2B5EF4-FFF2-40B4-BE49-F238E27FC236}">
                <a16:creationId xmlns:a16="http://schemas.microsoft.com/office/drawing/2014/main" id="{7037EDAC-7A95-4A36-99BF-3DAE43C4C2B5}"/>
              </a:ext>
            </a:extLst>
          </p:cNvPr>
          <p:cNvSpPr>
            <a:spLocks noGrp="1" noChangeArrowheads="1"/>
          </p:cNvSpPr>
          <p:nvPr>
            <p:ph idx="1"/>
          </p:nvPr>
        </p:nvSpPr>
        <p:spPr>
          <a:xfrm>
            <a:off x="457200" y="1600200"/>
            <a:ext cx="8229600" cy="3124200"/>
          </a:xfrm>
        </p:spPr>
        <p:txBody>
          <a:bodyPr/>
          <a:lstStyle/>
          <a:p>
            <a:pPr>
              <a:lnSpc>
                <a:spcPct val="80000"/>
              </a:lnSpc>
            </a:pPr>
            <a:r>
              <a:rPr lang="pt-BR" altLang="pt-BR" sz="2800"/>
              <a:t>Spallanzani:</a:t>
            </a:r>
          </a:p>
          <a:p>
            <a:pPr lvl="1">
              <a:lnSpc>
                <a:spcPct val="80000"/>
              </a:lnSpc>
            </a:pPr>
            <a:r>
              <a:rPr lang="pt-BR" altLang="pt-BR" sz="2400">
                <a:sym typeface="Wingdings 3" panose="05040102010807070707" pitchFamily="18" charset="2"/>
              </a:rPr>
              <a:t>explicou que Needham não ferveu a solução nutritiva por tempo suficientemente longo para matar todos os microorganismos ali presentes.</a:t>
            </a:r>
          </a:p>
          <a:p>
            <a:pPr>
              <a:lnSpc>
                <a:spcPct val="80000"/>
              </a:lnSpc>
            </a:pPr>
            <a:r>
              <a:rPr lang="pt-BR" altLang="pt-BR" sz="2800">
                <a:sym typeface="Wingdings 3" panose="05040102010807070707" pitchFamily="18" charset="2"/>
              </a:rPr>
              <a:t>Needham:</a:t>
            </a:r>
          </a:p>
          <a:p>
            <a:pPr lvl="1">
              <a:lnSpc>
                <a:spcPct val="80000"/>
              </a:lnSpc>
            </a:pPr>
            <a:r>
              <a:rPr lang="pt-BR" altLang="pt-BR" sz="2400">
                <a:sym typeface="Wingdings 3" panose="05040102010807070707" pitchFamily="18" charset="2"/>
              </a:rPr>
              <a:t>respondeu que Spallanzani, ao ferver por muito tempo as substâncias nutritivas em recipientes fechados, destruiu a força vital e tornou o ar desfavorável à vida.</a:t>
            </a:r>
          </a:p>
        </p:txBody>
      </p:sp>
      <p:pic>
        <p:nvPicPr>
          <p:cNvPr id="91140" name="Picture 4" descr="fight">
            <a:extLst>
              <a:ext uri="{FF2B5EF4-FFF2-40B4-BE49-F238E27FC236}">
                <a16:creationId xmlns:a16="http://schemas.microsoft.com/office/drawing/2014/main" id="{5762A4D9-0392-4F29-A1DB-50094F19E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365625"/>
            <a:ext cx="3001963" cy="215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614C71E-D785-45D0-BC5E-FC03D8F5CFEF}"/>
              </a:ext>
            </a:extLst>
          </p:cNvPr>
          <p:cNvSpPr>
            <a:spLocks noGrp="1" noChangeArrowheads="1"/>
          </p:cNvSpPr>
          <p:nvPr>
            <p:ph type="title"/>
          </p:nvPr>
        </p:nvSpPr>
        <p:spPr/>
        <p:txBody>
          <a:bodyPr/>
          <a:lstStyle/>
          <a:p>
            <a:r>
              <a:rPr lang="pt-BR" altLang="pt-BR"/>
              <a:t>NEEDHAM X SPALLAZANI</a:t>
            </a:r>
          </a:p>
        </p:txBody>
      </p:sp>
      <p:sp>
        <p:nvSpPr>
          <p:cNvPr id="92163" name="Rectangle 3">
            <a:extLst>
              <a:ext uri="{FF2B5EF4-FFF2-40B4-BE49-F238E27FC236}">
                <a16:creationId xmlns:a16="http://schemas.microsoft.com/office/drawing/2014/main" id="{B73FEAA6-24EB-460A-A4A1-4AF51120A937}"/>
              </a:ext>
            </a:extLst>
          </p:cNvPr>
          <p:cNvSpPr>
            <a:spLocks noGrp="1" noChangeArrowheads="1"/>
          </p:cNvSpPr>
          <p:nvPr>
            <p:ph idx="1"/>
          </p:nvPr>
        </p:nvSpPr>
        <p:spPr>
          <a:xfrm>
            <a:off x="457200" y="1600200"/>
            <a:ext cx="5554663" cy="4525963"/>
          </a:xfrm>
        </p:spPr>
        <p:txBody>
          <a:bodyPr/>
          <a:lstStyle/>
          <a:p>
            <a:pPr>
              <a:lnSpc>
                <a:spcPct val="90000"/>
              </a:lnSpc>
            </a:pPr>
            <a:r>
              <a:rPr lang="pt-BR" altLang="pt-BR" sz="2400">
                <a:sym typeface="Wingdings 3" panose="05040102010807070707" pitchFamily="18" charset="2"/>
              </a:rPr>
              <a:t>Spallanzani realizou novos experimentos e mostrou que a vida aparecia quando os recipientes eram abertos e expostos ao ar:</a:t>
            </a:r>
          </a:p>
          <a:p>
            <a:pPr lvl="1">
              <a:lnSpc>
                <a:spcPct val="90000"/>
              </a:lnSpc>
            </a:pPr>
            <a:r>
              <a:rPr lang="pt-BR" altLang="pt-BR" sz="2000">
                <a:sym typeface="Wingdings 3" panose="05040102010807070707" pitchFamily="18" charset="2"/>
              </a:rPr>
              <a:t>força vital não havia sido destruída.</a:t>
            </a:r>
          </a:p>
          <a:p>
            <a:pPr>
              <a:lnSpc>
                <a:spcPct val="90000"/>
              </a:lnSpc>
            </a:pPr>
            <a:r>
              <a:rPr lang="pt-BR" altLang="pt-BR" sz="2400">
                <a:sym typeface="Wingdings 3" panose="05040102010807070707" pitchFamily="18" charset="2"/>
              </a:rPr>
              <a:t>Não conseguiu provar que o aquecimento em recipientes fechados não alterava a qualidade do ar.</a:t>
            </a:r>
          </a:p>
          <a:p>
            <a:pPr lvl="1">
              <a:lnSpc>
                <a:spcPct val="90000"/>
              </a:lnSpc>
            </a:pPr>
            <a:r>
              <a:rPr lang="pt-BR" altLang="pt-BR" sz="2000">
                <a:sym typeface="Wingdings 3" panose="05040102010807070707" pitchFamily="18" charset="2"/>
              </a:rPr>
              <a:t>Needham saiu favorecido:</a:t>
            </a:r>
          </a:p>
          <a:p>
            <a:pPr lvl="2">
              <a:lnSpc>
                <a:spcPct val="90000"/>
              </a:lnSpc>
            </a:pPr>
            <a:r>
              <a:rPr lang="pt-BR" altLang="pt-BR" sz="1800">
                <a:sym typeface="Wingdings 3" panose="05040102010807070707" pitchFamily="18" charset="2"/>
              </a:rPr>
              <a:t>reforço para a teoria da geração espontânea (abiogênese).</a:t>
            </a:r>
          </a:p>
        </p:txBody>
      </p:sp>
      <p:pic>
        <p:nvPicPr>
          <p:cNvPr id="92164" name="Picture 4" descr="Needham x Spallanzani">
            <a:extLst>
              <a:ext uri="{FF2B5EF4-FFF2-40B4-BE49-F238E27FC236}">
                <a16:creationId xmlns:a16="http://schemas.microsoft.com/office/drawing/2014/main" id="{0670DB2B-0C94-4056-8922-67E58BCF5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844675"/>
            <a:ext cx="2628900" cy="349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4C053BEA-98FE-494F-8843-F74D2C97D71E}"/>
              </a:ext>
            </a:extLst>
          </p:cNvPr>
          <p:cNvSpPr>
            <a:spLocks noGrp="1" noChangeArrowheads="1"/>
          </p:cNvSpPr>
          <p:nvPr>
            <p:ph type="title"/>
          </p:nvPr>
        </p:nvSpPr>
        <p:spPr/>
        <p:txBody>
          <a:bodyPr/>
          <a:lstStyle/>
          <a:p>
            <a:r>
              <a:rPr lang="pt-BR" altLang="pt-BR"/>
              <a:t>LOUIS PASTEUR (1822-1895)</a:t>
            </a:r>
          </a:p>
        </p:txBody>
      </p:sp>
      <p:sp>
        <p:nvSpPr>
          <p:cNvPr id="93187" name="Rectangle 3">
            <a:extLst>
              <a:ext uri="{FF2B5EF4-FFF2-40B4-BE49-F238E27FC236}">
                <a16:creationId xmlns:a16="http://schemas.microsoft.com/office/drawing/2014/main" id="{8D29111F-2BAA-4598-AEA8-C8D2E9A19794}"/>
              </a:ext>
            </a:extLst>
          </p:cNvPr>
          <p:cNvSpPr>
            <a:spLocks noGrp="1" noChangeArrowheads="1"/>
          </p:cNvSpPr>
          <p:nvPr>
            <p:ph idx="1"/>
          </p:nvPr>
        </p:nvSpPr>
        <p:spPr>
          <a:xfrm>
            <a:off x="323850" y="2060575"/>
            <a:ext cx="5770563" cy="3600450"/>
          </a:xfrm>
        </p:spPr>
        <p:txBody>
          <a:bodyPr/>
          <a:lstStyle/>
          <a:p>
            <a:r>
              <a:rPr lang="pt-BR" altLang="pt-BR"/>
              <a:t>Por volta de 1860, conseguiu provar definitivamente que os seres vivos só se originam de outros pré-existentes.</a:t>
            </a:r>
          </a:p>
        </p:txBody>
      </p:sp>
      <p:pic>
        <p:nvPicPr>
          <p:cNvPr id="93189" name="Picture 5" descr="M-GpasteurThom">
            <a:extLst>
              <a:ext uri="{FF2B5EF4-FFF2-40B4-BE49-F238E27FC236}">
                <a16:creationId xmlns:a16="http://schemas.microsoft.com/office/drawing/2014/main" id="{7F12EE27-74F1-4F6D-BF17-C022DFC2A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060575"/>
            <a:ext cx="2733675" cy="3240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BC67507-1C1D-4BAF-ACBB-34A22D4B9264}"/>
              </a:ext>
            </a:extLst>
          </p:cNvPr>
          <p:cNvSpPr>
            <a:spLocks noGrp="1" noChangeArrowheads="1"/>
          </p:cNvSpPr>
          <p:nvPr>
            <p:ph type="title"/>
          </p:nvPr>
        </p:nvSpPr>
        <p:spPr/>
        <p:txBody>
          <a:bodyPr>
            <a:normAutofit/>
          </a:bodyPr>
          <a:lstStyle/>
          <a:p>
            <a:r>
              <a:rPr lang="pt-BR" altLang="pt-BR" sz="4000"/>
              <a:t>EXPERIMENTOS DE PASTEUR</a:t>
            </a:r>
          </a:p>
        </p:txBody>
      </p:sp>
      <p:pic>
        <p:nvPicPr>
          <p:cNvPr id="94219" name="Picture 11" descr="Pasteur experimento pescoço de cisne1a">
            <a:extLst>
              <a:ext uri="{FF2B5EF4-FFF2-40B4-BE49-F238E27FC236}">
                <a16:creationId xmlns:a16="http://schemas.microsoft.com/office/drawing/2014/main" id="{2E1636CF-E899-4C40-B13B-006A18EF1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24950" cy="483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1B66C03-D969-4574-A5B8-408099FC1238}"/>
              </a:ext>
            </a:extLst>
          </p:cNvPr>
          <p:cNvSpPr>
            <a:spLocks noGrp="1" noChangeArrowheads="1"/>
          </p:cNvSpPr>
          <p:nvPr>
            <p:ph type="title"/>
          </p:nvPr>
        </p:nvSpPr>
        <p:spPr/>
        <p:txBody>
          <a:bodyPr/>
          <a:lstStyle/>
          <a:p>
            <a:r>
              <a:rPr lang="pt-BR" altLang="pt-BR"/>
              <a:t>CONCLUSÕES DE PASTEUR</a:t>
            </a:r>
          </a:p>
        </p:txBody>
      </p:sp>
      <p:sp>
        <p:nvSpPr>
          <p:cNvPr id="98307" name="Rectangle 3">
            <a:extLst>
              <a:ext uri="{FF2B5EF4-FFF2-40B4-BE49-F238E27FC236}">
                <a16:creationId xmlns:a16="http://schemas.microsoft.com/office/drawing/2014/main" id="{D05A42A6-C8EB-4C41-BBBA-236AB624C380}"/>
              </a:ext>
            </a:extLst>
          </p:cNvPr>
          <p:cNvSpPr>
            <a:spLocks noGrp="1" noChangeArrowheads="1"/>
          </p:cNvSpPr>
          <p:nvPr>
            <p:ph idx="1"/>
          </p:nvPr>
        </p:nvSpPr>
        <p:spPr>
          <a:xfrm>
            <a:off x="457200" y="1600200"/>
            <a:ext cx="5554663" cy="2260600"/>
          </a:xfrm>
        </p:spPr>
        <p:txBody>
          <a:bodyPr>
            <a:normAutofit/>
          </a:bodyPr>
          <a:lstStyle/>
          <a:p>
            <a:pPr>
              <a:lnSpc>
                <a:spcPct val="90000"/>
              </a:lnSpc>
            </a:pPr>
            <a:r>
              <a:rPr lang="pt-BR" altLang="pt-BR" sz="2400"/>
              <a:t>A ausência de microorganismos nos frascos do tipo “</a:t>
            </a:r>
            <a:r>
              <a:rPr lang="pt-BR" altLang="pt-BR" sz="2400" i="1"/>
              <a:t>pescoço de cisne</a:t>
            </a:r>
            <a:r>
              <a:rPr lang="pt-BR" altLang="pt-BR" sz="2400"/>
              <a:t>” mantidos intactos mostraram que o ar contém microorganismos e que estes, ao entrarem em contato com o líquido nutritivo, proliferam:</a:t>
            </a:r>
          </a:p>
        </p:txBody>
      </p:sp>
      <p:pic>
        <p:nvPicPr>
          <p:cNvPr id="98308" name="Picture 4" descr="ris7_100">
            <a:extLst>
              <a:ext uri="{FF2B5EF4-FFF2-40B4-BE49-F238E27FC236}">
                <a16:creationId xmlns:a16="http://schemas.microsoft.com/office/drawing/2014/main" id="{A047293C-F2FD-4F97-9164-9B4D54CF0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700213"/>
            <a:ext cx="2713037" cy="1866900"/>
          </a:xfrm>
          <a:prstGeom prst="rect">
            <a:avLst/>
          </a:prstGeom>
          <a:noFill/>
          <a:extLst>
            <a:ext uri="{909E8E84-426E-40DD-AFC4-6F175D3DCCD1}">
              <a14:hiddenFill xmlns:a14="http://schemas.microsoft.com/office/drawing/2010/main">
                <a:solidFill>
                  <a:srgbClr val="FFFFFF"/>
                </a:solidFill>
              </a14:hiddenFill>
            </a:ext>
          </a:extLst>
        </p:spPr>
      </p:pic>
      <p:sp>
        <p:nvSpPr>
          <p:cNvPr id="98309" name="Rectangle 5">
            <a:extLst>
              <a:ext uri="{FF2B5EF4-FFF2-40B4-BE49-F238E27FC236}">
                <a16:creationId xmlns:a16="http://schemas.microsoft.com/office/drawing/2014/main" id="{E58A1B29-28B4-4C6D-BB1E-6392F0D8C2E0}"/>
              </a:ext>
            </a:extLst>
          </p:cNvPr>
          <p:cNvSpPr>
            <a:spLocks noChangeArrowheads="1"/>
          </p:cNvSpPr>
          <p:nvPr/>
        </p:nvSpPr>
        <p:spPr bwMode="auto">
          <a:xfrm>
            <a:off x="323850" y="3716338"/>
            <a:ext cx="8229600"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Font typeface="Wingdings" panose="05000000000000000000" pitchFamily="2" charset="2"/>
              <a:buChar char="q"/>
              <a:defRPr sz="3200">
                <a:solidFill>
                  <a:schemeClr val="tx1"/>
                </a:solidFill>
                <a:latin typeface="Arial" panose="020B0604020202020204" pitchFamily="34" charset="0"/>
              </a:defRPr>
            </a:lvl1pPr>
            <a:lvl2pPr marL="742950" indent="-285750">
              <a:spcBef>
                <a:spcPct val="20000"/>
              </a:spcBef>
              <a:buClr>
                <a:schemeClr val="accent2"/>
              </a:buClr>
              <a:buFont typeface="Wingdings 2" panose="05020102010507070707" pitchFamily="18" charset="2"/>
              <a:buChar char="¾"/>
              <a:defRPr sz="2800">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9pPr>
          </a:lstStyle>
          <a:p>
            <a:pPr lvl="1">
              <a:lnSpc>
                <a:spcPct val="90000"/>
              </a:lnSpc>
            </a:pPr>
            <a:r>
              <a:rPr lang="pt-BR" altLang="pt-BR" sz="2400"/>
              <a:t>no balão intacto, os microorganismos do ar não conseguiram chegar até o líquido nutritivo e estéril: </a:t>
            </a:r>
          </a:p>
          <a:p>
            <a:pPr lvl="2">
              <a:lnSpc>
                <a:spcPct val="90000"/>
              </a:lnSpc>
            </a:pPr>
            <a:r>
              <a:rPr lang="pt-BR" altLang="pt-BR" sz="2000"/>
              <a:t>microorganismos ficaram retidos pelas gotículas de água condensada durante o resfriamento </a:t>
            </a:r>
            <a:r>
              <a:rPr lang="pt-BR" altLang="pt-BR" sz="2000">
                <a:solidFill>
                  <a:srgbClr val="CC3300"/>
                </a:solidFill>
                <a:sym typeface="Wingdings 3" panose="05040102010807070707" pitchFamily="18" charset="2"/>
              </a:rPr>
              <a:t> </a:t>
            </a:r>
            <a:r>
              <a:rPr lang="pt-BR" altLang="pt-BR" sz="2000"/>
              <a:t>funcionou como um filtro;</a:t>
            </a:r>
          </a:p>
          <a:p>
            <a:pPr lvl="1">
              <a:lnSpc>
                <a:spcPct val="90000"/>
              </a:lnSpc>
            </a:pPr>
            <a:r>
              <a:rPr lang="pt-BR" altLang="pt-BR" sz="2400"/>
              <a:t>quando o pescoço dos frascos foi quebrado, os micróbios do ar conseguiram penetrar e entraram em contato com o líquido nutritivo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a:t>proliferação.</a:t>
            </a:r>
          </a:p>
        </p:txBody>
      </p:sp>
      <p:pic>
        <p:nvPicPr>
          <p:cNvPr id="98310" name="Picture 6" descr="Pescoço de cisne quebrado">
            <a:extLst>
              <a:ext uri="{FF2B5EF4-FFF2-40B4-BE49-F238E27FC236}">
                <a16:creationId xmlns:a16="http://schemas.microsoft.com/office/drawing/2014/main" id="{9EF75548-BC52-4B45-8F86-7CAEEB7C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084763"/>
            <a:ext cx="885825" cy="12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AD555E89-F6C0-4379-827E-86C44550625E}"/>
              </a:ext>
            </a:extLst>
          </p:cNvPr>
          <p:cNvSpPr>
            <a:spLocks noGrp="1" noChangeArrowheads="1"/>
          </p:cNvSpPr>
          <p:nvPr>
            <p:ph type="title"/>
          </p:nvPr>
        </p:nvSpPr>
        <p:spPr/>
        <p:txBody>
          <a:bodyPr>
            <a:normAutofit/>
          </a:bodyPr>
          <a:lstStyle/>
          <a:p>
            <a:r>
              <a:rPr lang="pt-BR" altLang="pt-BR" sz="3600"/>
              <a:t>FIM DA TEORIA DA ABIOGÊNESE</a:t>
            </a:r>
          </a:p>
        </p:txBody>
      </p:sp>
      <p:sp>
        <p:nvSpPr>
          <p:cNvPr id="99331" name="Rectangle 3">
            <a:extLst>
              <a:ext uri="{FF2B5EF4-FFF2-40B4-BE49-F238E27FC236}">
                <a16:creationId xmlns:a16="http://schemas.microsoft.com/office/drawing/2014/main" id="{BB42568D-1D40-4D9D-B04A-8B478EB5E348}"/>
              </a:ext>
            </a:extLst>
          </p:cNvPr>
          <p:cNvSpPr>
            <a:spLocks noGrp="1" noChangeArrowheads="1"/>
          </p:cNvSpPr>
          <p:nvPr>
            <p:ph idx="1"/>
          </p:nvPr>
        </p:nvSpPr>
        <p:spPr>
          <a:xfrm>
            <a:off x="323850" y="1855788"/>
            <a:ext cx="5843588" cy="4525962"/>
          </a:xfrm>
        </p:spPr>
        <p:txBody>
          <a:bodyPr/>
          <a:lstStyle/>
          <a:p>
            <a:pPr>
              <a:lnSpc>
                <a:spcPct val="80000"/>
              </a:lnSpc>
            </a:pPr>
            <a:r>
              <a:rPr lang="pt-BR" altLang="pt-BR" sz="2800"/>
              <a:t>Esses experimentos de Pasteur mostraram que:</a:t>
            </a:r>
          </a:p>
          <a:p>
            <a:pPr lvl="1">
              <a:lnSpc>
                <a:spcPct val="80000"/>
              </a:lnSpc>
            </a:pPr>
            <a:r>
              <a:rPr lang="pt-BR" altLang="pt-BR" sz="2400"/>
              <a:t>um líquido, ao ser fervido, não perde a </a:t>
            </a:r>
            <a:r>
              <a:rPr lang="pt-BR" altLang="pt-BR" sz="2400">
                <a:solidFill>
                  <a:schemeClr val="accent2"/>
                </a:solidFill>
                <a:effectLst>
                  <a:outerShdw blurRad="38100" dist="38100" dir="2700000" algn="tl">
                    <a:srgbClr val="C0C0C0"/>
                  </a:outerShdw>
                </a:effectLst>
              </a:rPr>
              <a:t>força vital</a:t>
            </a:r>
            <a:r>
              <a:rPr lang="pt-BR" altLang="pt-BR" sz="2400"/>
              <a:t>, como defendiam os adeptos da abiogênese;</a:t>
            </a:r>
          </a:p>
          <a:p>
            <a:pPr lvl="1">
              <a:lnSpc>
                <a:spcPct val="80000"/>
              </a:lnSpc>
            </a:pPr>
            <a:r>
              <a:rPr lang="pt-BR" altLang="pt-BR" sz="2400"/>
              <a:t>o líquido fervido não leva à formação de um ar viciado e nem impróprio para a vida:</a:t>
            </a:r>
          </a:p>
          <a:p>
            <a:pPr lvl="2">
              <a:lnSpc>
                <a:spcPct val="80000"/>
              </a:lnSpc>
            </a:pPr>
            <a:r>
              <a:rPr lang="pt-BR" altLang="pt-BR" sz="2000"/>
              <a:t>o líquido fervido continuou em contato com o ar atmosférico através do pescoço do balão:</a:t>
            </a:r>
          </a:p>
          <a:p>
            <a:pPr lvl="3">
              <a:lnSpc>
                <a:spcPct val="80000"/>
              </a:lnSpc>
            </a:pPr>
            <a:r>
              <a:rPr lang="pt-BR" altLang="pt-BR" sz="1800"/>
              <a:t>as gotículas de água condensadas funcionaram como um filtro, retendo os micróbios do ar. </a:t>
            </a:r>
          </a:p>
        </p:txBody>
      </p:sp>
      <p:pic>
        <p:nvPicPr>
          <p:cNvPr id="99332" name="Picture 4" descr="Biogênese">
            <a:extLst>
              <a:ext uri="{FF2B5EF4-FFF2-40B4-BE49-F238E27FC236}">
                <a16:creationId xmlns:a16="http://schemas.microsoft.com/office/drawing/2014/main" id="{7BA1B782-10E7-4851-AFBB-589C76FE3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916113"/>
            <a:ext cx="2771775" cy="395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3673FDC-B962-4E0C-9B96-78D2A95BD73A}"/>
              </a:ext>
            </a:extLst>
          </p:cNvPr>
          <p:cNvSpPr>
            <a:spLocks noGrp="1" noChangeArrowheads="1"/>
          </p:cNvSpPr>
          <p:nvPr>
            <p:ph type="title"/>
          </p:nvPr>
        </p:nvSpPr>
        <p:spPr/>
        <p:txBody>
          <a:bodyPr/>
          <a:lstStyle/>
          <a:p>
            <a:r>
              <a:rPr lang="pt-BR" altLang="pt-BR"/>
              <a:t>TEORIA DO BIG-BANG</a:t>
            </a:r>
          </a:p>
        </p:txBody>
      </p:sp>
      <p:sp>
        <p:nvSpPr>
          <p:cNvPr id="111619" name="Rectangle 3">
            <a:extLst>
              <a:ext uri="{FF2B5EF4-FFF2-40B4-BE49-F238E27FC236}">
                <a16:creationId xmlns:a16="http://schemas.microsoft.com/office/drawing/2014/main" id="{0C87A2A8-187A-4754-B4D9-D46E81074C96}"/>
              </a:ext>
            </a:extLst>
          </p:cNvPr>
          <p:cNvSpPr>
            <a:spLocks noGrp="1" noChangeArrowheads="1"/>
          </p:cNvSpPr>
          <p:nvPr>
            <p:ph idx="1"/>
          </p:nvPr>
        </p:nvSpPr>
        <p:spPr>
          <a:xfrm>
            <a:off x="457200" y="1600200"/>
            <a:ext cx="8229600" cy="2476500"/>
          </a:xfrm>
        </p:spPr>
        <p:txBody>
          <a:bodyPr>
            <a:normAutofit/>
          </a:bodyPr>
          <a:lstStyle/>
          <a:p>
            <a:pPr>
              <a:lnSpc>
                <a:spcPct val="80000"/>
              </a:lnSpc>
            </a:pPr>
            <a:r>
              <a:rPr lang="pt-BR" altLang="pt-BR" sz="2000"/>
              <a:t>Teoria mais aceita atualmente para a origem do universo:</a:t>
            </a:r>
          </a:p>
          <a:p>
            <a:pPr lvl="1">
              <a:lnSpc>
                <a:spcPct val="80000"/>
              </a:lnSpc>
            </a:pPr>
            <a:r>
              <a:rPr lang="pt-BR" altLang="pt-BR" sz="1800"/>
              <a:t>também chamada Teoria da Grande Explosão.</a:t>
            </a:r>
          </a:p>
          <a:p>
            <a:pPr>
              <a:lnSpc>
                <a:spcPct val="80000"/>
              </a:lnSpc>
            </a:pPr>
            <a:r>
              <a:rPr lang="pt-BR" altLang="pt-BR" sz="2000"/>
              <a:t>Foi proposta pelo astrônomo Georges Lemaitre (1894-1966) e pelo físico George Gamow (1904-1968) e baseou-se em:</a:t>
            </a:r>
          </a:p>
          <a:p>
            <a:pPr lvl="1">
              <a:lnSpc>
                <a:spcPct val="80000"/>
              </a:lnSpc>
            </a:pPr>
            <a:r>
              <a:rPr lang="pt-BR" altLang="pt-BR" sz="1800"/>
              <a:t>Albert Einstein (1879-1955)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a:t>
            </a:r>
            <a:r>
              <a:rPr lang="pt-BR" altLang="pt-BR" sz="1800"/>
              <a:t>Teoria da Relatividade:</a:t>
            </a:r>
          </a:p>
          <a:p>
            <a:pPr lvl="2">
              <a:lnSpc>
                <a:spcPct val="80000"/>
              </a:lnSpc>
            </a:pPr>
            <a:r>
              <a:rPr lang="pt-BR" altLang="pt-BR" sz="1600">
                <a:sym typeface="Wingdings 3" panose="05040102010807070707" pitchFamily="18" charset="2"/>
              </a:rPr>
              <a:t>previu que universo está em expansão.</a:t>
            </a:r>
          </a:p>
          <a:p>
            <a:pPr lvl="1">
              <a:lnSpc>
                <a:spcPct val="80000"/>
              </a:lnSpc>
            </a:pPr>
            <a:r>
              <a:rPr lang="pt-BR" altLang="pt-BR" sz="1800"/>
              <a:t>Vesto Melvin Slipher (1875-1969) e Edwin Powell Hubble (1889-1953):</a:t>
            </a:r>
          </a:p>
          <a:p>
            <a:pPr lvl="2">
              <a:lnSpc>
                <a:spcPct val="80000"/>
              </a:lnSpc>
            </a:pPr>
            <a:r>
              <a:rPr lang="pt-BR" altLang="pt-BR" sz="1600"/>
              <a:t>observaram que as galáxias estão se afastando umas das outras </a:t>
            </a:r>
            <a:r>
              <a:rPr lang="pt-BR" altLang="pt-BR" sz="1600">
                <a:solidFill>
                  <a:srgbClr val="CC3300"/>
                </a:solidFill>
                <a:sym typeface="Wingdings 3" panose="05040102010807070707" pitchFamily="18" charset="2"/>
              </a:rPr>
              <a:t></a:t>
            </a:r>
            <a:r>
              <a:rPr lang="pt-BR" altLang="pt-BR" sz="1600"/>
              <a:t> reforço da idéia do universo em expansão.</a:t>
            </a:r>
          </a:p>
        </p:txBody>
      </p:sp>
      <p:grpSp>
        <p:nvGrpSpPr>
          <p:cNvPr id="111624" name="Group 8">
            <a:extLst>
              <a:ext uri="{FF2B5EF4-FFF2-40B4-BE49-F238E27FC236}">
                <a16:creationId xmlns:a16="http://schemas.microsoft.com/office/drawing/2014/main" id="{4E03E45C-A36F-4E22-A8B8-8FDE62B0A34C}"/>
              </a:ext>
            </a:extLst>
          </p:cNvPr>
          <p:cNvGrpSpPr>
            <a:grpSpLocks/>
          </p:cNvGrpSpPr>
          <p:nvPr/>
        </p:nvGrpSpPr>
        <p:grpSpPr bwMode="auto">
          <a:xfrm>
            <a:off x="468313" y="4076700"/>
            <a:ext cx="3382962" cy="2527300"/>
            <a:chOff x="930" y="2523"/>
            <a:chExt cx="2131" cy="1592"/>
          </a:xfrm>
        </p:grpSpPr>
        <p:pic>
          <p:nvPicPr>
            <p:cNvPr id="111621" name="Picture 5" descr="lemaitre-einstein">
              <a:extLst>
                <a:ext uri="{FF2B5EF4-FFF2-40B4-BE49-F238E27FC236}">
                  <a16:creationId xmlns:a16="http://schemas.microsoft.com/office/drawing/2014/main" id="{FC7308A5-72F7-4F6A-885C-90C98E7F7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 y="2523"/>
              <a:ext cx="2131" cy="1357"/>
            </a:xfrm>
            <a:prstGeom prst="rect">
              <a:avLst/>
            </a:prstGeom>
            <a:noFill/>
            <a:extLst>
              <a:ext uri="{909E8E84-426E-40DD-AFC4-6F175D3DCCD1}">
                <a14:hiddenFill xmlns:a14="http://schemas.microsoft.com/office/drawing/2010/main">
                  <a:solidFill>
                    <a:srgbClr val="FFFFFF"/>
                  </a:solidFill>
                </a14:hiddenFill>
              </a:ext>
            </a:extLst>
          </p:spPr>
        </p:pic>
        <p:sp>
          <p:nvSpPr>
            <p:cNvPr id="111623" name="Text Box 7">
              <a:extLst>
                <a:ext uri="{FF2B5EF4-FFF2-40B4-BE49-F238E27FC236}">
                  <a16:creationId xmlns:a16="http://schemas.microsoft.com/office/drawing/2014/main" id="{B4E5A341-EE62-4204-9507-746E249732E7}"/>
                </a:ext>
              </a:extLst>
            </p:cNvPr>
            <p:cNvSpPr txBox="1">
              <a:spLocks noChangeArrowheads="1"/>
            </p:cNvSpPr>
            <p:nvPr/>
          </p:nvSpPr>
          <p:spPr bwMode="auto">
            <a:xfrm>
              <a:off x="975" y="3884"/>
              <a:ext cx="1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Lemaitre e Einstein</a:t>
              </a:r>
            </a:p>
          </p:txBody>
        </p:sp>
      </p:grpSp>
      <p:grpSp>
        <p:nvGrpSpPr>
          <p:cNvPr id="111630" name="Group 14">
            <a:extLst>
              <a:ext uri="{FF2B5EF4-FFF2-40B4-BE49-F238E27FC236}">
                <a16:creationId xmlns:a16="http://schemas.microsoft.com/office/drawing/2014/main" id="{684B0A69-2BAE-440D-ADFC-A232307B5B63}"/>
              </a:ext>
            </a:extLst>
          </p:cNvPr>
          <p:cNvGrpSpPr>
            <a:grpSpLocks/>
          </p:cNvGrpSpPr>
          <p:nvPr/>
        </p:nvGrpSpPr>
        <p:grpSpPr bwMode="auto">
          <a:xfrm>
            <a:off x="3924300" y="4076700"/>
            <a:ext cx="1584325" cy="2455863"/>
            <a:chOff x="2472" y="2568"/>
            <a:chExt cx="998" cy="1547"/>
          </a:xfrm>
        </p:grpSpPr>
        <p:pic>
          <p:nvPicPr>
            <p:cNvPr id="111622" name="Picture 6" descr="gamow">
              <a:extLst>
                <a:ext uri="{FF2B5EF4-FFF2-40B4-BE49-F238E27FC236}">
                  <a16:creationId xmlns:a16="http://schemas.microsoft.com/office/drawing/2014/main" id="{AD9B901B-E795-4671-BD42-FBB9BE629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 y="2568"/>
              <a:ext cx="987" cy="1315"/>
            </a:xfrm>
            <a:prstGeom prst="rect">
              <a:avLst/>
            </a:prstGeom>
            <a:noFill/>
            <a:extLst>
              <a:ext uri="{909E8E84-426E-40DD-AFC4-6F175D3DCCD1}">
                <a14:hiddenFill xmlns:a14="http://schemas.microsoft.com/office/drawing/2010/main">
                  <a:solidFill>
                    <a:srgbClr val="FFFFFF"/>
                  </a:solidFill>
                </a14:hiddenFill>
              </a:ext>
            </a:extLst>
          </p:spPr>
        </p:pic>
        <p:sp>
          <p:nvSpPr>
            <p:cNvPr id="111625" name="Text Box 9">
              <a:extLst>
                <a:ext uri="{FF2B5EF4-FFF2-40B4-BE49-F238E27FC236}">
                  <a16:creationId xmlns:a16="http://schemas.microsoft.com/office/drawing/2014/main" id="{B3E811FA-7D05-45AF-A7E9-137B7BCC0A0C}"/>
                </a:ext>
              </a:extLst>
            </p:cNvPr>
            <p:cNvSpPr txBox="1">
              <a:spLocks noChangeArrowheads="1"/>
            </p:cNvSpPr>
            <p:nvPr/>
          </p:nvSpPr>
          <p:spPr bwMode="auto">
            <a:xfrm>
              <a:off x="2472" y="3884"/>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Gamow</a:t>
              </a:r>
            </a:p>
          </p:txBody>
        </p:sp>
      </p:grpSp>
      <p:grpSp>
        <p:nvGrpSpPr>
          <p:cNvPr id="111632" name="Group 16">
            <a:extLst>
              <a:ext uri="{FF2B5EF4-FFF2-40B4-BE49-F238E27FC236}">
                <a16:creationId xmlns:a16="http://schemas.microsoft.com/office/drawing/2014/main" id="{CC0AF36D-BFF9-454E-BC35-7B7245E37D48}"/>
              </a:ext>
            </a:extLst>
          </p:cNvPr>
          <p:cNvGrpSpPr>
            <a:grpSpLocks/>
          </p:cNvGrpSpPr>
          <p:nvPr/>
        </p:nvGrpSpPr>
        <p:grpSpPr bwMode="auto">
          <a:xfrm>
            <a:off x="5646738" y="4076700"/>
            <a:ext cx="1463675" cy="2455863"/>
            <a:chOff x="3557" y="2568"/>
            <a:chExt cx="922" cy="1547"/>
          </a:xfrm>
        </p:grpSpPr>
        <p:pic>
          <p:nvPicPr>
            <p:cNvPr id="111629" name="Picture 13" descr="slipher">
              <a:extLst>
                <a:ext uri="{FF2B5EF4-FFF2-40B4-BE49-F238E27FC236}">
                  <a16:creationId xmlns:a16="http://schemas.microsoft.com/office/drawing/2014/main" id="{719656FA-C2CC-4DB2-838D-8B24E98FD1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 y="2568"/>
              <a:ext cx="922" cy="1316"/>
            </a:xfrm>
            <a:prstGeom prst="rect">
              <a:avLst/>
            </a:prstGeom>
            <a:noFill/>
            <a:extLst>
              <a:ext uri="{909E8E84-426E-40DD-AFC4-6F175D3DCCD1}">
                <a14:hiddenFill xmlns:a14="http://schemas.microsoft.com/office/drawing/2010/main">
                  <a:solidFill>
                    <a:srgbClr val="FFFFFF"/>
                  </a:solidFill>
                </a14:hiddenFill>
              </a:ext>
            </a:extLst>
          </p:spPr>
        </p:pic>
        <p:sp>
          <p:nvSpPr>
            <p:cNvPr id="111631" name="Text Box 15">
              <a:extLst>
                <a:ext uri="{FF2B5EF4-FFF2-40B4-BE49-F238E27FC236}">
                  <a16:creationId xmlns:a16="http://schemas.microsoft.com/office/drawing/2014/main" id="{B61F290D-8195-4D81-A122-9BE2AB475E3A}"/>
                </a:ext>
              </a:extLst>
            </p:cNvPr>
            <p:cNvSpPr txBox="1">
              <a:spLocks noChangeArrowheads="1"/>
            </p:cNvSpPr>
            <p:nvPr/>
          </p:nvSpPr>
          <p:spPr bwMode="auto">
            <a:xfrm>
              <a:off x="3606" y="3884"/>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Slipher</a:t>
              </a:r>
            </a:p>
          </p:txBody>
        </p:sp>
      </p:grpSp>
      <p:grpSp>
        <p:nvGrpSpPr>
          <p:cNvPr id="111634" name="Group 18">
            <a:extLst>
              <a:ext uri="{FF2B5EF4-FFF2-40B4-BE49-F238E27FC236}">
                <a16:creationId xmlns:a16="http://schemas.microsoft.com/office/drawing/2014/main" id="{C826327A-EE70-410B-A2CC-26AF7DF1E81D}"/>
              </a:ext>
            </a:extLst>
          </p:cNvPr>
          <p:cNvGrpSpPr>
            <a:grpSpLocks/>
          </p:cNvGrpSpPr>
          <p:nvPr/>
        </p:nvGrpSpPr>
        <p:grpSpPr bwMode="auto">
          <a:xfrm>
            <a:off x="7235825" y="4076700"/>
            <a:ext cx="1608138" cy="2455863"/>
            <a:chOff x="4558" y="2568"/>
            <a:chExt cx="1013" cy="1547"/>
          </a:xfrm>
        </p:grpSpPr>
        <p:pic>
          <p:nvPicPr>
            <p:cNvPr id="111628" name="Picture 12" descr="hubble">
              <a:extLst>
                <a:ext uri="{FF2B5EF4-FFF2-40B4-BE49-F238E27FC236}">
                  <a16:creationId xmlns:a16="http://schemas.microsoft.com/office/drawing/2014/main" id="{AC27CB03-0B5B-4C8B-A6CE-9E81B4211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 y="2568"/>
              <a:ext cx="1013" cy="1316"/>
            </a:xfrm>
            <a:prstGeom prst="rect">
              <a:avLst/>
            </a:prstGeom>
            <a:noFill/>
            <a:extLst>
              <a:ext uri="{909E8E84-426E-40DD-AFC4-6F175D3DCCD1}">
                <a14:hiddenFill xmlns:a14="http://schemas.microsoft.com/office/drawing/2010/main">
                  <a:solidFill>
                    <a:srgbClr val="FFFFFF"/>
                  </a:solidFill>
                </a14:hiddenFill>
              </a:ext>
            </a:extLst>
          </p:spPr>
        </p:pic>
        <p:sp>
          <p:nvSpPr>
            <p:cNvPr id="111633" name="Text Box 17">
              <a:extLst>
                <a:ext uri="{FF2B5EF4-FFF2-40B4-BE49-F238E27FC236}">
                  <a16:creationId xmlns:a16="http://schemas.microsoft.com/office/drawing/2014/main" id="{5229A46C-C7C4-4A8E-800A-61DFD676890C}"/>
                </a:ext>
              </a:extLst>
            </p:cNvPr>
            <p:cNvSpPr txBox="1">
              <a:spLocks noChangeArrowheads="1"/>
            </p:cNvSpPr>
            <p:nvPr/>
          </p:nvSpPr>
          <p:spPr bwMode="auto">
            <a:xfrm>
              <a:off x="4558" y="3884"/>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Hubble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D1280EF-EFFB-4D10-8D07-2B606E155A3F}"/>
              </a:ext>
            </a:extLst>
          </p:cNvPr>
          <p:cNvSpPr>
            <a:spLocks noGrp="1" noChangeArrowheads="1"/>
          </p:cNvSpPr>
          <p:nvPr>
            <p:ph type="title"/>
          </p:nvPr>
        </p:nvSpPr>
        <p:spPr/>
        <p:txBody>
          <a:bodyPr/>
          <a:lstStyle/>
          <a:p>
            <a:r>
              <a:rPr lang="pt-BR" altLang="pt-BR"/>
              <a:t>TEORIA DO BIG-BANG</a:t>
            </a:r>
          </a:p>
        </p:txBody>
      </p:sp>
      <p:sp>
        <p:nvSpPr>
          <p:cNvPr id="114691" name="Rectangle 3">
            <a:extLst>
              <a:ext uri="{FF2B5EF4-FFF2-40B4-BE49-F238E27FC236}">
                <a16:creationId xmlns:a16="http://schemas.microsoft.com/office/drawing/2014/main" id="{7249B828-B9C6-460C-9B65-1B043B6606D6}"/>
              </a:ext>
            </a:extLst>
          </p:cNvPr>
          <p:cNvSpPr>
            <a:spLocks noGrp="1" noChangeArrowheads="1"/>
          </p:cNvSpPr>
          <p:nvPr>
            <p:ph idx="1"/>
          </p:nvPr>
        </p:nvSpPr>
        <p:spPr>
          <a:xfrm>
            <a:off x="457200" y="1773238"/>
            <a:ext cx="5051425" cy="4352925"/>
          </a:xfrm>
        </p:spPr>
        <p:txBody>
          <a:bodyPr/>
          <a:lstStyle/>
          <a:p>
            <a:pPr>
              <a:lnSpc>
                <a:spcPct val="90000"/>
              </a:lnSpc>
            </a:pPr>
            <a:r>
              <a:rPr lang="pt-BR" altLang="pt-BR">
                <a:effectLst>
                  <a:outerShdw blurRad="38100" dist="38100" dir="2700000" algn="tl">
                    <a:srgbClr val="C0C0C0"/>
                  </a:outerShdw>
                </a:effectLst>
              </a:rPr>
              <a:t>Postulado:</a:t>
            </a:r>
          </a:p>
          <a:p>
            <a:pPr lvl="1">
              <a:lnSpc>
                <a:spcPct val="90000"/>
              </a:lnSpc>
            </a:pPr>
            <a:r>
              <a:rPr lang="pt-BR" altLang="pt-BR"/>
              <a:t>Toda a matéria que compõe o Universo atual esteve comprimida em uma esfera pequena que há cerca de 10 a 20 bilhões de anos atrás teria explodido, expandido e formado de uma vez todo o Universo.</a:t>
            </a:r>
          </a:p>
        </p:txBody>
      </p:sp>
      <p:pic>
        <p:nvPicPr>
          <p:cNvPr id="114692" name="Picture 4" descr="10_1">
            <a:extLst>
              <a:ext uri="{FF2B5EF4-FFF2-40B4-BE49-F238E27FC236}">
                <a16:creationId xmlns:a16="http://schemas.microsoft.com/office/drawing/2014/main" id="{F4CCC942-A9AC-432F-8433-4DE312ACF53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2133600"/>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dissolve">
                                      <p:cBhvr>
                                        <p:cTn id="7" dur="1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1505180-3D89-42C0-8E18-3A386FD4CAD7}"/>
              </a:ext>
            </a:extLst>
          </p:cNvPr>
          <p:cNvSpPr>
            <a:spLocks noGrp="1" noChangeArrowheads="1"/>
          </p:cNvSpPr>
          <p:nvPr>
            <p:ph type="title"/>
          </p:nvPr>
        </p:nvSpPr>
        <p:spPr/>
        <p:txBody>
          <a:bodyPr/>
          <a:lstStyle/>
          <a:p>
            <a:r>
              <a:rPr lang="pt-BR" altLang="pt-BR"/>
              <a:t>TEORIA DO BIG-BANG</a:t>
            </a:r>
          </a:p>
        </p:txBody>
      </p:sp>
      <p:sp>
        <p:nvSpPr>
          <p:cNvPr id="117763" name="Rectangle 3">
            <a:extLst>
              <a:ext uri="{FF2B5EF4-FFF2-40B4-BE49-F238E27FC236}">
                <a16:creationId xmlns:a16="http://schemas.microsoft.com/office/drawing/2014/main" id="{84C0F7DF-0AA6-423A-B378-C49DE463F56D}"/>
              </a:ext>
            </a:extLst>
          </p:cNvPr>
          <p:cNvSpPr>
            <a:spLocks noGrp="1" noChangeArrowheads="1"/>
          </p:cNvSpPr>
          <p:nvPr>
            <p:ph idx="1"/>
          </p:nvPr>
        </p:nvSpPr>
        <p:spPr>
          <a:xfrm>
            <a:off x="457200" y="1600200"/>
            <a:ext cx="5915025" cy="4852988"/>
          </a:xfrm>
        </p:spPr>
        <p:txBody>
          <a:bodyPr/>
          <a:lstStyle/>
          <a:p>
            <a:pPr>
              <a:lnSpc>
                <a:spcPct val="90000"/>
              </a:lnSpc>
            </a:pPr>
            <a:r>
              <a:rPr lang="pt-BR" altLang="pt-BR"/>
              <a:t>Após a explosão inicial </a:t>
            </a:r>
            <a:r>
              <a:rPr lang="pt-BR" altLang="pt-BR">
                <a:solidFill>
                  <a:srgbClr val="CC3300"/>
                </a:solidFill>
                <a:sym typeface="Wingdings 3" panose="05040102010807070707" pitchFamily="18" charset="2"/>
              </a:rPr>
              <a:t></a:t>
            </a:r>
            <a:r>
              <a:rPr lang="pt-BR" altLang="pt-BR"/>
              <a:t> temperatura do universo muito alta:</a:t>
            </a:r>
          </a:p>
          <a:p>
            <a:pPr lvl="1">
              <a:lnSpc>
                <a:spcPct val="90000"/>
              </a:lnSpc>
            </a:pPr>
            <a:r>
              <a:rPr lang="pt-BR" altLang="pt-BR"/>
              <a:t>impossibilitava a existência de elementos químicos.</a:t>
            </a:r>
          </a:p>
          <a:p>
            <a:pPr>
              <a:lnSpc>
                <a:spcPct val="90000"/>
              </a:lnSpc>
            </a:pPr>
            <a:r>
              <a:rPr lang="pt-BR" altLang="pt-BR"/>
              <a:t>Após algumas centenas de milhares de anos </a:t>
            </a:r>
            <a:r>
              <a:rPr lang="pt-BR" altLang="pt-BR">
                <a:solidFill>
                  <a:srgbClr val="CC3300"/>
                </a:solidFill>
                <a:sym typeface="Wingdings 3" panose="05040102010807070707" pitchFamily="18" charset="2"/>
              </a:rPr>
              <a:t></a:t>
            </a:r>
            <a:r>
              <a:rPr lang="pt-BR" altLang="pt-BR"/>
              <a:t> temperatura diminuiu:</a:t>
            </a:r>
          </a:p>
          <a:p>
            <a:pPr lvl="1">
              <a:lnSpc>
                <a:spcPct val="90000"/>
              </a:lnSpc>
            </a:pPr>
            <a:r>
              <a:rPr lang="pt-BR" altLang="pt-BR"/>
              <a:t>surgimento de átomos de hidrogênio (H).</a:t>
            </a:r>
          </a:p>
        </p:txBody>
      </p:sp>
      <p:grpSp>
        <p:nvGrpSpPr>
          <p:cNvPr id="117769" name="Group 9">
            <a:extLst>
              <a:ext uri="{FF2B5EF4-FFF2-40B4-BE49-F238E27FC236}">
                <a16:creationId xmlns:a16="http://schemas.microsoft.com/office/drawing/2014/main" id="{9E74EB7F-B934-4C68-90BA-FC6406D5B6FF}"/>
              </a:ext>
            </a:extLst>
          </p:cNvPr>
          <p:cNvGrpSpPr>
            <a:grpSpLocks/>
          </p:cNvGrpSpPr>
          <p:nvPr/>
        </p:nvGrpSpPr>
        <p:grpSpPr bwMode="auto">
          <a:xfrm>
            <a:off x="6443663" y="3789363"/>
            <a:ext cx="2293937" cy="2735262"/>
            <a:chOff x="4105" y="845"/>
            <a:chExt cx="1445" cy="1723"/>
          </a:xfrm>
        </p:grpSpPr>
        <p:pic>
          <p:nvPicPr>
            <p:cNvPr id="117764" name="Picture 4" descr="abell_1689_galaxy_clusters">
              <a:extLst>
                <a:ext uri="{FF2B5EF4-FFF2-40B4-BE49-F238E27FC236}">
                  <a16:creationId xmlns:a16="http://schemas.microsoft.com/office/drawing/2014/main" id="{972EA9DE-B77E-4CF8-AB54-B21B538C1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 y="845"/>
              <a:ext cx="1445" cy="1497"/>
            </a:xfrm>
            <a:prstGeom prst="rect">
              <a:avLst/>
            </a:prstGeom>
            <a:noFill/>
            <a:extLst>
              <a:ext uri="{909E8E84-426E-40DD-AFC4-6F175D3DCCD1}">
                <a14:hiddenFill xmlns:a14="http://schemas.microsoft.com/office/drawing/2010/main">
                  <a:solidFill>
                    <a:srgbClr val="FFFFFF"/>
                  </a:solidFill>
                </a14:hiddenFill>
              </a:ext>
            </a:extLst>
          </p:spPr>
        </p:pic>
        <p:sp>
          <p:nvSpPr>
            <p:cNvPr id="117768" name="Text Box 8">
              <a:extLst>
                <a:ext uri="{FF2B5EF4-FFF2-40B4-BE49-F238E27FC236}">
                  <a16:creationId xmlns:a16="http://schemas.microsoft.com/office/drawing/2014/main" id="{D32B1A5A-8B16-4603-9ACB-B15BBFC35982}"/>
                </a:ext>
              </a:extLst>
            </p:cNvPr>
            <p:cNvSpPr txBox="1">
              <a:spLocks noChangeArrowheads="1"/>
            </p:cNvSpPr>
            <p:nvPr/>
          </p:nvSpPr>
          <p:spPr bwMode="auto">
            <a:xfrm>
              <a:off x="4150" y="2337"/>
              <a:ext cx="13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Big-bang</a:t>
              </a:r>
            </a:p>
          </p:txBody>
        </p:sp>
      </p:grpSp>
      <p:pic>
        <p:nvPicPr>
          <p:cNvPr id="117770" name="Picture 10" descr="bigbang2b">
            <a:extLst>
              <a:ext uri="{FF2B5EF4-FFF2-40B4-BE49-F238E27FC236}">
                <a16:creationId xmlns:a16="http://schemas.microsoft.com/office/drawing/2014/main" id="{7A86B337-A965-40B1-B3D1-1CB841C10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341438"/>
            <a:ext cx="1574800" cy="232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ABE9F3B-EC7E-4A02-A9CD-2D86B189A8BC}"/>
              </a:ext>
            </a:extLst>
          </p:cNvPr>
          <p:cNvSpPr>
            <a:spLocks noGrp="1" noChangeArrowheads="1"/>
          </p:cNvSpPr>
          <p:nvPr>
            <p:ph type="title"/>
          </p:nvPr>
        </p:nvSpPr>
        <p:spPr/>
        <p:txBody>
          <a:bodyPr/>
          <a:lstStyle/>
          <a:p>
            <a:r>
              <a:rPr lang="pt-BR" altLang="pt-BR"/>
              <a:t>TEORIA DO BIG-BANG</a:t>
            </a:r>
          </a:p>
        </p:txBody>
      </p:sp>
      <p:sp>
        <p:nvSpPr>
          <p:cNvPr id="118787" name="Rectangle 3">
            <a:extLst>
              <a:ext uri="{FF2B5EF4-FFF2-40B4-BE49-F238E27FC236}">
                <a16:creationId xmlns:a16="http://schemas.microsoft.com/office/drawing/2014/main" id="{FDB2A36F-5874-4463-843C-D07C68DC4FEC}"/>
              </a:ext>
            </a:extLst>
          </p:cNvPr>
          <p:cNvSpPr>
            <a:spLocks noGrp="1" noChangeArrowheads="1"/>
          </p:cNvSpPr>
          <p:nvPr>
            <p:ph idx="1"/>
          </p:nvPr>
        </p:nvSpPr>
        <p:spPr>
          <a:xfrm>
            <a:off x="457200" y="1600200"/>
            <a:ext cx="5843588" cy="4525963"/>
          </a:xfrm>
        </p:spPr>
        <p:txBody>
          <a:bodyPr>
            <a:normAutofit/>
          </a:bodyPr>
          <a:lstStyle/>
          <a:p>
            <a:pPr>
              <a:lnSpc>
                <a:spcPct val="90000"/>
              </a:lnSpc>
            </a:pPr>
            <a:r>
              <a:rPr lang="pt-BR" altLang="pt-BR" sz="2400"/>
              <a:t>Após pouco mais de um bilhão de anos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a:t>surgimento das primeiras galáxias:</a:t>
            </a:r>
          </a:p>
          <a:p>
            <a:pPr lvl="1">
              <a:lnSpc>
                <a:spcPct val="90000"/>
              </a:lnSpc>
            </a:pPr>
            <a:r>
              <a:rPr lang="pt-BR" altLang="pt-BR" sz="2000"/>
              <a:t>grandes aglomerações de matéria no interior das quais se formaram as primeiras estrelas:</a:t>
            </a:r>
          </a:p>
          <a:p>
            <a:pPr lvl="2">
              <a:lnSpc>
                <a:spcPct val="90000"/>
              </a:lnSpc>
            </a:pPr>
            <a:r>
              <a:rPr lang="pt-BR" altLang="pt-BR" sz="1800"/>
              <a:t>os diversos tipos de átomos de formam a matéria do universo foram produzidos no interior de estrelas que explodiram;</a:t>
            </a:r>
          </a:p>
          <a:p>
            <a:pPr lvl="2">
              <a:lnSpc>
                <a:spcPct val="90000"/>
              </a:lnSpc>
            </a:pPr>
            <a:r>
              <a:rPr lang="pt-BR" altLang="pt-BR" sz="1800"/>
              <a:t>ao serem lançados no espaço, passaram a fazer parte da poeira cósmica:</a:t>
            </a:r>
          </a:p>
          <a:p>
            <a:pPr lvl="3">
              <a:lnSpc>
                <a:spcPct val="90000"/>
              </a:lnSpc>
            </a:pPr>
            <a:r>
              <a:rPr lang="pt-BR" altLang="pt-BR" sz="1600"/>
              <a:t>agregação em uma nova grande nuvem de matéria (nebulosa);</a:t>
            </a:r>
          </a:p>
          <a:p>
            <a:pPr lvl="3">
              <a:lnSpc>
                <a:spcPct val="90000"/>
              </a:lnSpc>
            </a:pPr>
            <a:r>
              <a:rPr lang="pt-BR" altLang="pt-BR" sz="1600"/>
              <a:t>formação de novas estrelas, planetas e outros corpos celestes.</a:t>
            </a:r>
          </a:p>
        </p:txBody>
      </p:sp>
      <p:grpSp>
        <p:nvGrpSpPr>
          <p:cNvPr id="118788" name="Group 4">
            <a:extLst>
              <a:ext uri="{FF2B5EF4-FFF2-40B4-BE49-F238E27FC236}">
                <a16:creationId xmlns:a16="http://schemas.microsoft.com/office/drawing/2014/main" id="{F21FCDDD-DDFD-4976-B9B5-DDC9ACA1129A}"/>
              </a:ext>
            </a:extLst>
          </p:cNvPr>
          <p:cNvGrpSpPr>
            <a:grpSpLocks/>
          </p:cNvGrpSpPr>
          <p:nvPr/>
        </p:nvGrpSpPr>
        <p:grpSpPr bwMode="auto">
          <a:xfrm>
            <a:off x="6443663" y="2420938"/>
            <a:ext cx="2233612" cy="2598737"/>
            <a:chOff x="4105" y="2432"/>
            <a:chExt cx="1407" cy="1637"/>
          </a:xfrm>
        </p:grpSpPr>
        <p:pic>
          <p:nvPicPr>
            <p:cNvPr id="118789" name="Picture 5" descr="nebula">
              <a:extLst>
                <a:ext uri="{FF2B5EF4-FFF2-40B4-BE49-F238E27FC236}">
                  <a16:creationId xmlns:a16="http://schemas.microsoft.com/office/drawing/2014/main" id="{463DBF02-DA75-4850-8668-5F7583EB8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 y="2432"/>
              <a:ext cx="1407" cy="1418"/>
            </a:xfrm>
            <a:prstGeom prst="rect">
              <a:avLst/>
            </a:prstGeom>
            <a:noFill/>
            <a:extLst>
              <a:ext uri="{909E8E84-426E-40DD-AFC4-6F175D3DCCD1}">
                <a14:hiddenFill xmlns:a14="http://schemas.microsoft.com/office/drawing/2010/main">
                  <a:solidFill>
                    <a:srgbClr val="FFFFFF"/>
                  </a:solidFill>
                </a14:hiddenFill>
              </a:ext>
            </a:extLst>
          </p:spPr>
        </p:pic>
        <p:sp>
          <p:nvSpPr>
            <p:cNvPr id="118790" name="Text Box 6">
              <a:extLst>
                <a:ext uri="{FF2B5EF4-FFF2-40B4-BE49-F238E27FC236}">
                  <a16:creationId xmlns:a16="http://schemas.microsoft.com/office/drawing/2014/main" id="{2D616492-783B-4FB1-8D53-F5E83152EDDC}"/>
                </a:ext>
              </a:extLst>
            </p:cNvPr>
            <p:cNvSpPr txBox="1">
              <a:spLocks noChangeArrowheads="1"/>
            </p:cNvSpPr>
            <p:nvPr/>
          </p:nvSpPr>
          <p:spPr bwMode="auto">
            <a:xfrm>
              <a:off x="4195" y="3838"/>
              <a:ext cx="122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Nebulosa</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75A6545-68F0-4401-927D-B70121B43EEF}"/>
              </a:ext>
            </a:extLst>
          </p:cNvPr>
          <p:cNvSpPr>
            <a:spLocks noGrp="1" noChangeArrowheads="1"/>
          </p:cNvSpPr>
          <p:nvPr>
            <p:ph type="title"/>
          </p:nvPr>
        </p:nvSpPr>
        <p:spPr/>
        <p:txBody>
          <a:bodyPr/>
          <a:lstStyle/>
          <a:p>
            <a:r>
              <a:rPr lang="pt-BR" altLang="pt-BR"/>
              <a:t>TEORIA DA ABIOGÊNESE</a:t>
            </a:r>
          </a:p>
        </p:txBody>
      </p:sp>
      <p:sp>
        <p:nvSpPr>
          <p:cNvPr id="65539" name="Rectangle 3">
            <a:extLst>
              <a:ext uri="{FF2B5EF4-FFF2-40B4-BE49-F238E27FC236}">
                <a16:creationId xmlns:a16="http://schemas.microsoft.com/office/drawing/2014/main" id="{1B51774F-2AA8-4638-94F1-77376D6E110B}"/>
              </a:ext>
            </a:extLst>
          </p:cNvPr>
          <p:cNvSpPr>
            <a:spLocks noGrp="1" noChangeArrowheads="1"/>
          </p:cNvSpPr>
          <p:nvPr>
            <p:ph idx="1"/>
          </p:nvPr>
        </p:nvSpPr>
        <p:spPr>
          <a:xfrm>
            <a:off x="457200" y="1600200"/>
            <a:ext cx="6635750" cy="2333625"/>
          </a:xfrm>
        </p:spPr>
        <p:txBody>
          <a:bodyPr>
            <a:normAutofit/>
          </a:bodyPr>
          <a:lstStyle/>
          <a:p>
            <a:pPr>
              <a:lnSpc>
                <a:spcPct val="80000"/>
              </a:lnSpc>
            </a:pPr>
            <a:r>
              <a:rPr lang="pt-BR" altLang="pt-BR" sz="2400"/>
              <a:t>Também denominada </a:t>
            </a:r>
            <a:r>
              <a:rPr lang="pt-BR" altLang="pt-BR" sz="2400" b="1">
                <a:solidFill>
                  <a:schemeClr val="accent2"/>
                </a:solidFill>
                <a:effectLst>
                  <a:outerShdw blurRad="38100" dist="38100" dir="2700000" algn="tl">
                    <a:srgbClr val="C0C0C0"/>
                  </a:outerShdw>
                </a:effectLst>
              </a:rPr>
              <a:t>Teoria da Geração espontânea</a:t>
            </a:r>
            <a:r>
              <a:rPr lang="pt-BR" altLang="pt-BR" sz="2400"/>
              <a:t>.</a:t>
            </a:r>
          </a:p>
          <a:p>
            <a:pPr>
              <a:lnSpc>
                <a:spcPct val="80000"/>
              </a:lnSpc>
            </a:pPr>
            <a:r>
              <a:rPr lang="pt-BR" altLang="pt-BR" sz="2400" b="1"/>
              <a:t>Aristóteles </a:t>
            </a:r>
            <a:r>
              <a:rPr lang="pt-BR" altLang="pt-BR" sz="2400"/>
              <a:t>(384 a 322 a.C.) </a:t>
            </a:r>
            <a:r>
              <a:rPr lang="pt-BR" altLang="pt-BR" sz="2400">
                <a:solidFill>
                  <a:srgbClr val="CC3300"/>
                </a:solidFill>
                <a:sym typeface="Wingdings 3" panose="05040102010807070707" pitchFamily="18" charset="2"/>
              </a:rPr>
              <a:t> </a:t>
            </a:r>
            <a:r>
              <a:rPr lang="pt-BR" altLang="pt-BR" sz="2400"/>
              <a:t>acreditava que um </a:t>
            </a:r>
            <a:r>
              <a:rPr lang="pt-BR" altLang="pt-BR" sz="2400">
                <a:solidFill>
                  <a:srgbClr val="CC3300"/>
                </a:solidFill>
                <a:effectLst>
                  <a:outerShdw blurRad="38100" dist="38100" dir="2700000" algn="tl">
                    <a:srgbClr val="C0C0C0"/>
                  </a:outerShdw>
                </a:effectLst>
              </a:rPr>
              <a:t>princípio ativo</a:t>
            </a:r>
            <a:r>
              <a:rPr lang="pt-BR" altLang="pt-BR" sz="2400"/>
              <a:t> ou </a:t>
            </a:r>
            <a:r>
              <a:rPr lang="pt-BR" altLang="pt-BR" sz="2400">
                <a:solidFill>
                  <a:srgbClr val="CC3300"/>
                </a:solidFill>
                <a:effectLst>
                  <a:outerShdw blurRad="38100" dist="38100" dir="2700000" algn="tl">
                    <a:srgbClr val="C0C0C0"/>
                  </a:outerShdw>
                </a:effectLst>
              </a:rPr>
              <a:t>vital</a:t>
            </a:r>
            <a:r>
              <a:rPr lang="pt-BR" altLang="pt-BR" sz="2400" b="1">
                <a:solidFill>
                  <a:schemeClr val="accent2"/>
                </a:solidFill>
                <a:effectLst>
                  <a:outerShdw blurRad="38100" dist="38100" dir="2700000" algn="tl">
                    <a:srgbClr val="C0C0C0"/>
                  </a:outerShdw>
                </a:effectLst>
              </a:rPr>
              <a:t> </a:t>
            </a:r>
            <a:r>
              <a:rPr lang="pt-BR" altLang="pt-BR" sz="2400"/>
              <a:t>teria a capacidade de transformar a matéria bruta em um ser vivo.</a:t>
            </a:r>
          </a:p>
          <a:p>
            <a:pPr algn="ctr">
              <a:lnSpc>
                <a:spcPct val="80000"/>
              </a:lnSpc>
              <a:buFont typeface="Wingdings" panose="05000000000000000000" pitchFamily="2" charset="2"/>
              <a:buNone/>
            </a:pPr>
            <a:r>
              <a:rPr lang="pt-BR" altLang="pt-BR" sz="2000" i="1">
                <a:solidFill>
                  <a:srgbClr val="CC3300"/>
                </a:solidFill>
              </a:rPr>
              <a:t>	</a:t>
            </a:r>
          </a:p>
        </p:txBody>
      </p:sp>
      <p:pic>
        <p:nvPicPr>
          <p:cNvPr id="65540" name="Picture 4" descr="aristoteles_busto">
            <a:extLst>
              <a:ext uri="{FF2B5EF4-FFF2-40B4-BE49-F238E27FC236}">
                <a16:creationId xmlns:a16="http://schemas.microsoft.com/office/drawing/2014/main" id="{66157B64-30DB-4935-BBBA-AD6A4F1F9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1557338"/>
            <a:ext cx="1943100" cy="1835150"/>
          </a:xfrm>
          <a:prstGeom prst="rect">
            <a:avLst/>
          </a:prstGeom>
          <a:noFill/>
          <a:extLst>
            <a:ext uri="{909E8E84-426E-40DD-AFC4-6F175D3DCCD1}">
              <a14:hiddenFill xmlns:a14="http://schemas.microsoft.com/office/drawing/2010/main">
                <a:solidFill>
                  <a:srgbClr val="FFFFFF"/>
                </a:solidFill>
              </a14:hiddenFill>
            </a:ext>
          </a:extLst>
        </p:spPr>
      </p:pic>
      <p:sp>
        <p:nvSpPr>
          <p:cNvPr id="65541" name="Rectangle 5">
            <a:extLst>
              <a:ext uri="{FF2B5EF4-FFF2-40B4-BE49-F238E27FC236}">
                <a16:creationId xmlns:a16="http://schemas.microsoft.com/office/drawing/2014/main" id="{49D8C185-AE8F-4556-A589-887CA0C68995}"/>
              </a:ext>
            </a:extLst>
          </p:cNvPr>
          <p:cNvSpPr>
            <a:spLocks noChangeArrowheads="1"/>
          </p:cNvSpPr>
          <p:nvPr/>
        </p:nvSpPr>
        <p:spPr bwMode="auto">
          <a:xfrm>
            <a:off x="395288" y="3473450"/>
            <a:ext cx="8424862"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Font typeface="Wingdings" panose="05000000000000000000" pitchFamily="2" charset="2"/>
              <a:buChar char="q"/>
              <a:defRPr sz="3200">
                <a:solidFill>
                  <a:schemeClr val="tx1"/>
                </a:solidFill>
                <a:latin typeface="Arial" panose="020B0604020202020204" pitchFamily="34" charset="0"/>
              </a:defRPr>
            </a:lvl1pPr>
            <a:lvl2pPr marL="742950" indent="-285750">
              <a:spcBef>
                <a:spcPct val="20000"/>
              </a:spcBef>
              <a:buClr>
                <a:schemeClr val="accent2"/>
              </a:buClr>
              <a:buFont typeface="Wingdings 2" panose="05020102010507070707" pitchFamily="18" charset="2"/>
              <a:buChar char="¾"/>
              <a:defRPr sz="2800">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9pPr>
          </a:lstStyle>
          <a:p>
            <a:pPr algn="ctr">
              <a:lnSpc>
                <a:spcPct val="90000"/>
              </a:lnSpc>
              <a:buFont typeface="Wingdings" panose="05000000000000000000" pitchFamily="2" charset="2"/>
              <a:buNone/>
            </a:pPr>
            <a:r>
              <a:rPr lang="pt-BR" altLang="pt-BR" sz="2400" i="1">
                <a:solidFill>
                  <a:srgbClr val="CC3300"/>
                </a:solidFill>
              </a:rPr>
              <a:t>	“Todos os seres vivos originam-se espontaneamente da matéria bruta.”</a:t>
            </a:r>
          </a:p>
          <a:p>
            <a:pPr lvl="1">
              <a:lnSpc>
                <a:spcPct val="90000"/>
              </a:lnSpc>
            </a:pPr>
            <a:r>
              <a:rPr lang="pt-BR" altLang="pt-BR" sz="2400"/>
              <a:t>A vida poderia aparecer da matéria não viva, desde que a matéria bruta entrasse em contato com um princípio ativo:</a:t>
            </a:r>
          </a:p>
          <a:p>
            <a:pPr lvl="2"/>
            <a:r>
              <a:rPr lang="pt-BR" altLang="pt-BR" sz="2000"/>
              <a:t>o calor, a umidade e o lodo poderiam constituir-se em elementos fundamentais para a “ativação” da matéria bruta, imprimindo-lhe a dinâmica da vida.</a:t>
            </a:r>
            <a:endParaRPr lang="pt-BR" altLang="pt-BR" sz="2000" i="1">
              <a:solidFill>
                <a:srgbClr val="CC33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58C0800-3278-4215-9A69-0B19144C6D5B}"/>
              </a:ext>
            </a:extLst>
          </p:cNvPr>
          <p:cNvSpPr>
            <a:spLocks noGrp="1" noChangeArrowheads="1"/>
          </p:cNvSpPr>
          <p:nvPr>
            <p:ph type="title"/>
          </p:nvPr>
        </p:nvSpPr>
        <p:spPr/>
        <p:txBody>
          <a:bodyPr/>
          <a:lstStyle/>
          <a:p>
            <a:r>
              <a:rPr lang="pt-BR" altLang="pt-BR"/>
              <a:t>TERRA PRIMITIVA</a:t>
            </a:r>
          </a:p>
        </p:txBody>
      </p:sp>
      <p:sp>
        <p:nvSpPr>
          <p:cNvPr id="112643" name="Rectangle 3">
            <a:extLst>
              <a:ext uri="{FF2B5EF4-FFF2-40B4-BE49-F238E27FC236}">
                <a16:creationId xmlns:a16="http://schemas.microsoft.com/office/drawing/2014/main" id="{068D0617-A831-498D-B961-F41B10CD8CAA}"/>
              </a:ext>
            </a:extLst>
          </p:cNvPr>
          <p:cNvSpPr>
            <a:spLocks noGrp="1" noChangeArrowheads="1"/>
          </p:cNvSpPr>
          <p:nvPr>
            <p:ph idx="1"/>
          </p:nvPr>
        </p:nvSpPr>
        <p:spPr>
          <a:xfrm>
            <a:off x="457200" y="1600200"/>
            <a:ext cx="5194300" cy="4525963"/>
          </a:xfrm>
        </p:spPr>
        <p:txBody>
          <a:bodyPr>
            <a:normAutofit/>
          </a:bodyPr>
          <a:lstStyle/>
          <a:p>
            <a:pPr>
              <a:lnSpc>
                <a:spcPct val="90000"/>
              </a:lnSpc>
            </a:pPr>
            <a:r>
              <a:rPr lang="pt-BR" altLang="pt-BR" sz="2400"/>
              <a:t>Surgiu há aproximadamente 4,5 bilhões de anos atrás. </a:t>
            </a:r>
          </a:p>
          <a:p>
            <a:pPr>
              <a:lnSpc>
                <a:spcPct val="90000"/>
              </a:lnSpc>
            </a:pPr>
            <a:r>
              <a:rPr lang="pt-BR" altLang="pt-BR" sz="2400"/>
              <a:t>Superfície era provavelmente composta por material fluido e quente:</a:t>
            </a:r>
          </a:p>
          <a:p>
            <a:pPr lvl="1">
              <a:lnSpc>
                <a:spcPct val="90000"/>
              </a:lnSpc>
            </a:pPr>
            <a:r>
              <a:rPr lang="pt-BR" altLang="pt-BR" sz="2000"/>
              <a:t>rochas só começaram a se formar há cerca de 3,9 bilhões de anos.</a:t>
            </a:r>
          </a:p>
          <a:p>
            <a:pPr>
              <a:lnSpc>
                <a:spcPct val="90000"/>
              </a:lnSpc>
            </a:pPr>
            <a:r>
              <a:rPr lang="pt-BR" altLang="pt-BR" sz="2400"/>
              <a:t>Registros mais antigos de vida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a:t>encontrados em rochas formadas há 3,5 bilhões de anos:</a:t>
            </a:r>
          </a:p>
          <a:p>
            <a:pPr lvl="1">
              <a:lnSpc>
                <a:spcPct val="90000"/>
              </a:lnSpc>
            </a:pPr>
            <a:r>
              <a:rPr lang="pt-BR" altLang="pt-BR" sz="2000"/>
              <a:t>formas semelhantes às atuais bactérias.</a:t>
            </a:r>
          </a:p>
        </p:txBody>
      </p:sp>
      <p:pic>
        <p:nvPicPr>
          <p:cNvPr id="112644" name="Picture 4" descr="Terra primitiva">
            <a:extLst>
              <a:ext uri="{FF2B5EF4-FFF2-40B4-BE49-F238E27FC236}">
                <a16:creationId xmlns:a16="http://schemas.microsoft.com/office/drawing/2014/main" id="{A13062E6-E4C7-4BB2-AA14-233326814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700213"/>
            <a:ext cx="3138488" cy="395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58267F4-15BC-4808-90F6-CA70E51A1219}"/>
              </a:ext>
            </a:extLst>
          </p:cNvPr>
          <p:cNvSpPr>
            <a:spLocks noGrp="1" noChangeArrowheads="1"/>
          </p:cNvSpPr>
          <p:nvPr>
            <p:ph type="title"/>
          </p:nvPr>
        </p:nvSpPr>
        <p:spPr/>
        <p:txBody>
          <a:bodyPr/>
          <a:lstStyle/>
          <a:p>
            <a:r>
              <a:rPr lang="pt-BR" altLang="pt-BR"/>
              <a:t>TERRA PRIMITIVA</a:t>
            </a:r>
          </a:p>
        </p:txBody>
      </p:sp>
      <p:sp>
        <p:nvSpPr>
          <p:cNvPr id="107523" name="Rectangle 3">
            <a:extLst>
              <a:ext uri="{FF2B5EF4-FFF2-40B4-BE49-F238E27FC236}">
                <a16:creationId xmlns:a16="http://schemas.microsoft.com/office/drawing/2014/main" id="{0CB1760D-31A5-4529-8F7C-5BFE8E690405}"/>
              </a:ext>
            </a:extLst>
          </p:cNvPr>
          <p:cNvSpPr>
            <a:spLocks noGrp="1" noChangeArrowheads="1"/>
          </p:cNvSpPr>
          <p:nvPr>
            <p:ph idx="1"/>
          </p:nvPr>
        </p:nvSpPr>
        <p:spPr>
          <a:xfrm>
            <a:off x="457200" y="1600200"/>
            <a:ext cx="5986463" cy="4525963"/>
          </a:xfrm>
        </p:spPr>
        <p:txBody>
          <a:bodyPr>
            <a:normAutofit/>
          </a:bodyPr>
          <a:lstStyle/>
          <a:p>
            <a:r>
              <a:rPr lang="pt-BR" altLang="pt-BR" sz="2800"/>
              <a:t>A Terra passava por mudanças intensas e profundas:</a:t>
            </a:r>
          </a:p>
          <a:p>
            <a:pPr lvl="1"/>
            <a:r>
              <a:rPr lang="pt-BR" altLang="pt-BR" sz="2400"/>
              <a:t>formação de rochas por resfriamento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a:t>origem da crosta terrestre;</a:t>
            </a:r>
          </a:p>
          <a:p>
            <a:pPr lvl="1"/>
            <a:r>
              <a:rPr lang="pt-BR" altLang="pt-BR" sz="2400"/>
              <a:t>erupções vulcânicas muito freqüentes </a:t>
            </a:r>
            <a:r>
              <a:rPr lang="pt-BR" altLang="pt-BR" sz="2400">
                <a:solidFill>
                  <a:srgbClr val="CC3300"/>
                </a:solidFill>
                <a:sym typeface="Wingdings 3" panose="05040102010807070707" pitchFamily="18" charset="2"/>
              </a:rPr>
              <a:t></a:t>
            </a:r>
            <a:r>
              <a:rPr lang="pt-BR" altLang="pt-BR" sz="2400"/>
              <a:t> liberação de gases e partículas na atmosfera:</a:t>
            </a:r>
          </a:p>
          <a:p>
            <a:pPr lvl="2"/>
            <a:r>
              <a:rPr lang="pt-BR" altLang="pt-BR" sz="2000"/>
              <a:t>retidos por ação da força da gravidade;</a:t>
            </a:r>
          </a:p>
          <a:p>
            <a:pPr lvl="2"/>
            <a:r>
              <a:rPr lang="pt-BR" altLang="pt-BR" sz="2000"/>
              <a:t>passaram a compor a atmosfera primitiva.</a:t>
            </a:r>
          </a:p>
        </p:txBody>
      </p:sp>
      <p:pic>
        <p:nvPicPr>
          <p:cNvPr id="107524" name="Picture 4" descr="20060309VolcWatch-figure_M">
            <a:extLst>
              <a:ext uri="{FF2B5EF4-FFF2-40B4-BE49-F238E27FC236}">
                <a16:creationId xmlns:a16="http://schemas.microsoft.com/office/drawing/2014/main" id="{4C7FB2DF-254C-4477-A828-DF478BC1C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412875"/>
            <a:ext cx="2163762" cy="4837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35AB076-2A38-4CA2-99AD-B380D8FF07DB}"/>
              </a:ext>
            </a:extLst>
          </p:cNvPr>
          <p:cNvSpPr>
            <a:spLocks noGrp="1" noChangeArrowheads="1"/>
          </p:cNvSpPr>
          <p:nvPr>
            <p:ph type="title"/>
          </p:nvPr>
        </p:nvSpPr>
        <p:spPr/>
        <p:txBody>
          <a:bodyPr/>
          <a:lstStyle/>
          <a:p>
            <a:r>
              <a:rPr lang="pt-BR" altLang="pt-BR" sz="4000"/>
              <a:t>ORIGEM DA VIDA NA TERRA</a:t>
            </a:r>
          </a:p>
        </p:txBody>
      </p:sp>
      <p:sp>
        <p:nvSpPr>
          <p:cNvPr id="100356" name="Rectangle 4">
            <a:extLst>
              <a:ext uri="{FF2B5EF4-FFF2-40B4-BE49-F238E27FC236}">
                <a16:creationId xmlns:a16="http://schemas.microsoft.com/office/drawing/2014/main" id="{D121B822-B353-44FC-AAB5-43BDFB7C3261}"/>
              </a:ext>
            </a:extLst>
          </p:cNvPr>
          <p:cNvSpPr>
            <a:spLocks noGrp="1" noChangeArrowheads="1"/>
          </p:cNvSpPr>
          <p:nvPr>
            <p:ph sz="half" idx="1"/>
          </p:nvPr>
        </p:nvSpPr>
        <p:spPr/>
        <p:txBody>
          <a:bodyPr>
            <a:normAutofit/>
          </a:bodyPr>
          <a:lstStyle/>
          <a:p>
            <a:pPr>
              <a:lnSpc>
                <a:spcPct val="90000"/>
              </a:lnSpc>
            </a:pPr>
            <a:r>
              <a:rPr lang="pt-BR" altLang="pt-BR" sz="2400"/>
              <a:t>Origem por criação divina:</a:t>
            </a:r>
          </a:p>
          <a:p>
            <a:pPr lvl="1">
              <a:lnSpc>
                <a:spcPct val="90000"/>
              </a:lnSpc>
            </a:pPr>
            <a:r>
              <a:rPr lang="pt-BR" altLang="pt-BR" sz="2000"/>
              <a:t>criacionismo.</a:t>
            </a:r>
          </a:p>
          <a:p>
            <a:pPr>
              <a:lnSpc>
                <a:spcPct val="90000"/>
              </a:lnSpc>
            </a:pPr>
            <a:r>
              <a:rPr lang="pt-BR" altLang="pt-BR" sz="2400"/>
              <a:t>Origem extraterrestre:</a:t>
            </a:r>
          </a:p>
          <a:p>
            <a:pPr lvl="1">
              <a:lnSpc>
                <a:spcPct val="90000"/>
              </a:lnSpc>
            </a:pPr>
            <a:r>
              <a:rPr lang="pt-BR" altLang="pt-BR" sz="2000"/>
              <a:t>teoria cosmozóica ou panspermia.</a:t>
            </a:r>
          </a:p>
          <a:p>
            <a:pPr>
              <a:lnSpc>
                <a:spcPct val="90000"/>
              </a:lnSpc>
            </a:pPr>
            <a:r>
              <a:rPr lang="pt-BR" altLang="pt-BR" sz="2400"/>
              <a:t>Origem por evolução química ou molecular:</a:t>
            </a:r>
          </a:p>
          <a:p>
            <a:pPr lvl="1">
              <a:lnSpc>
                <a:spcPct val="90000"/>
              </a:lnSpc>
            </a:pPr>
            <a:r>
              <a:rPr lang="pt-BR" altLang="pt-BR" sz="2000"/>
              <a:t>Hipótese de Oparin e Haldane.</a:t>
            </a:r>
          </a:p>
          <a:p>
            <a:pPr lvl="1">
              <a:lnSpc>
                <a:spcPct val="90000"/>
              </a:lnSpc>
            </a:pPr>
            <a:r>
              <a:rPr lang="pt-BR" altLang="pt-BR" sz="2000"/>
              <a:t>Experimento de Miller e Urey.</a:t>
            </a:r>
          </a:p>
          <a:p>
            <a:pPr lvl="1">
              <a:lnSpc>
                <a:spcPct val="90000"/>
              </a:lnSpc>
            </a:pPr>
            <a:r>
              <a:rPr lang="pt-BR" altLang="pt-BR" sz="2000"/>
              <a:t>Experimento de Fox.</a:t>
            </a:r>
          </a:p>
        </p:txBody>
      </p:sp>
      <p:sp>
        <p:nvSpPr>
          <p:cNvPr id="100357" name="Rectangle 5">
            <a:extLst>
              <a:ext uri="{FF2B5EF4-FFF2-40B4-BE49-F238E27FC236}">
                <a16:creationId xmlns:a16="http://schemas.microsoft.com/office/drawing/2014/main" id="{933EB84D-0844-4B90-A1E3-3E4D5993A027}"/>
              </a:ext>
            </a:extLst>
          </p:cNvPr>
          <p:cNvSpPr>
            <a:spLocks noGrp="1" noChangeArrowheads="1"/>
          </p:cNvSpPr>
          <p:nvPr>
            <p:ph sz="half" idx="2"/>
          </p:nvPr>
        </p:nvSpPr>
        <p:spPr/>
        <p:txBody>
          <a:bodyPr>
            <a:normAutofit/>
          </a:bodyPr>
          <a:lstStyle/>
          <a:p>
            <a:pPr>
              <a:lnSpc>
                <a:spcPct val="90000"/>
              </a:lnSpc>
            </a:pPr>
            <a:r>
              <a:rPr lang="pt-BR" altLang="pt-BR" sz="2400"/>
              <a:t>Os primeiros seres vivos:</a:t>
            </a:r>
          </a:p>
          <a:p>
            <a:pPr lvl="1">
              <a:lnSpc>
                <a:spcPct val="90000"/>
              </a:lnSpc>
            </a:pPr>
            <a:r>
              <a:rPr lang="pt-BR" altLang="pt-BR" sz="2000"/>
              <a:t>células procarióticas.</a:t>
            </a:r>
          </a:p>
          <a:p>
            <a:pPr>
              <a:lnSpc>
                <a:spcPct val="90000"/>
              </a:lnSpc>
            </a:pPr>
            <a:r>
              <a:rPr lang="pt-BR" altLang="pt-BR" sz="2400"/>
              <a:t>Evolução do metabolismo:</a:t>
            </a:r>
          </a:p>
          <a:p>
            <a:pPr lvl="1">
              <a:lnSpc>
                <a:spcPct val="90000"/>
              </a:lnSpc>
            </a:pPr>
            <a:r>
              <a:rPr lang="pt-BR" altLang="pt-BR" sz="2000"/>
              <a:t>hipótese heterotrófica;</a:t>
            </a:r>
          </a:p>
          <a:p>
            <a:pPr lvl="1">
              <a:lnSpc>
                <a:spcPct val="90000"/>
              </a:lnSpc>
            </a:pPr>
            <a:r>
              <a:rPr lang="pt-BR" altLang="pt-BR" sz="2000"/>
              <a:t>hipótese autotrófica;</a:t>
            </a:r>
          </a:p>
          <a:p>
            <a:pPr lvl="1">
              <a:lnSpc>
                <a:spcPct val="90000"/>
              </a:lnSpc>
            </a:pPr>
            <a:r>
              <a:rPr lang="pt-BR" altLang="pt-BR" sz="2000"/>
              <a:t>replicador primordial;</a:t>
            </a:r>
          </a:p>
          <a:p>
            <a:pPr>
              <a:lnSpc>
                <a:spcPct val="90000"/>
              </a:lnSpc>
            </a:pPr>
            <a:r>
              <a:rPr lang="pt-BR" altLang="pt-BR" sz="2400"/>
              <a:t>Surgimento das células eucarióticas.</a:t>
            </a:r>
          </a:p>
          <a:p>
            <a:pPr>
              <a:lnSpc>
                <a:spcPct val="90000"/>
              </a:lnSpc>
            </a:pPr>
            <a:r>
              <a:rPr lang="pt-BR" altLang="pt-BR" sz="2400"/>
              <a:t>Surgimentos dos seres pluricelulares.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28B700D-6738-491A-AE0B-3E15AFBB445A}"/>
              </a:ext>
            </a:extLst>
          </p:cNvPr>
          <p:cNvSpPr>
            <a:spLocks noGrp="1" noChangeArrowheads="1"/>
          </p:cNvSpPr>
          <p:nvPr>
            <p:ph type="title"/>
          </p:nvPr>
        </p:nvSpPr>
        <p:spPr/>
        <p:txBody>
          <a:bodyPr/>
          <a:lstStyle/>
          <a:p>
            <a:r>
              <a:rPr lang="pt-BR" altLang="pt-BR" i="1">
                <a:solidFill>
                  <a:schemeClr val="accent2"/>
                </a:solidFill>
              </a:rPr>
              <a:t>Criacionismo</a:t>
            </a:r>
          </a:p>
        </p:txBody>
      </p:sp>
      <p:sp>
        <p:nvSpPr>
          <p:cNvPr id="103427" name="Rectangle 3">
            <a:extLst>
              <a:ext uri="{FF2B5EF4-FFF2-40B4-BE49-F238E27FC236}">
                <a16:creationId xmlns:a16="http://schemas.microsoft.com/office/drawing/2014/main" id="{B8F72FB1-0665-4A0F-B0AA-1D5CB5BBCF77}"/>
              </a:ext>
            </a:extLst>
          </p:cNvPr>
          <p:cNvSpPr>
            <a:spLocks noGrp="1" noChangeArrowheads="1"/>
          </p:cNvSpPr>
          <p:nvPr>
            <p:ph idx="1"/>
          </p:nvPr>
        </p:nvSpPr>
        <p:spPr>
          <a:xfrm>
            <a:off x="395288" y="1628775"/>
            <a:ext cx="8280400" cy="3095625"/>
          </a:xfrm>
        </p:spPr>
        <p:txBody>
          <a:bodyPr>
            <a:normAutofit/>
          </a:bodyPr>
          <a:lstStyle/>
          <a:p>
            <a:pPr>
              <a:lnSpc>
                <a:spcPct val="80000"/>
              </a:lnSpc>
            </a:pPr>
            <a:r>
              <a:rPr lang="pt-BR" altLang="pt-BR" sz="1800"/>
              <a:t>É a hipótese mais antiga de todas e tem forte cunho religioso:</a:t>
            </a:r>
          </a:p>
          <a:p>
            <a:pPr lvl="1">
              <a:lnSpc>
                <a:spcPct val="80000"/>
              </a:lnSpc>
            </a:pPr>
            <a:r>
              <a:rPr lang="pt-BR" altLang="pt-BR" sz="1600"/>
              <a:t>até hoje é aceita e defendida por fiéis de várias religiões.</a:t>
            </a:r>
          </a:p>
          <a:p>
            <a:pPr algn="ctr">
              <a:lnSpc>
                <a:spcPct val="80000"/>
              </a:lnSpc>
              <a:buFont typeface="Wingdings" panose="05000000000000000000" pitchFamily="2" charset="2"/>
              <a:buNone/>
            </a:pPr>
            <a:r>
              <a:rPr lang="pt-BR" altLang="pt-BR" sz="1800" i="1"/>
              <a:t>	</a:t>
            </a:r>
            <a:r>
              <a:rPr lang="pt-BR" altLang="pt-BR" sz="1800" i="1">
                <a:solidFill>
                  <a:srgbClr val="CC3300"/>
                </a:solidFill>
              </a:rPr>
              <a:t>A Terra surgiu há apenas alguns poucos milhares de anos e todos os seres vivos foram criados ao mesmo tempo por uma divindade, mantendo sua forma original até hoje.</a:t>
            </a:r>
          </a:p>
          <a:p>
            <a:pPr>
              <a:lnSpc>
                <a:spcPct val="80000"/>
              </a:lnSpc>
            </a:pPr>
            <a:r>
              <a:rPr lang="pt-BR" altLang="pt-BR" sz="1800"/>
              <a:t>Segundo esta hipótese, os seres vivos não mudam ao longo do tempo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imutabilidade das espécies ou </a:t>
            </a:r>
            <a:r>
              <a:rPr lang="pt-BR" altLang="pt-BR" sz="1800">
                <a:solidFill>
                  <a:schemeClr val="accent2"/>
                </a:solidFill>
                <a:effectLst>
                  <a:outerShdw blurRad="38100" dist="38100" dir="2700000" algn="tl">
                    <a:srgbClr val="C0C0C0"/>
                  </a:outerShdw>
                </a:effectLst>
                <a:sym typeface="Wingdings 3" panose="05040102010807070707" pitchFamily="18" charset="2"/>
              </a:rPr>
              <a:t>fixismo</a:t>
            </a:r>
            <a:r>
              <a:rPr lang="pt-BR" altLang="pt-BR" sz="1800">
                <a:sym typeface="Wingdings 3" panose="05040102010807070707" pitchFamily="18" charset="2"/>
              </a:rPr>
              <a:t>.</a:t>
            </a:r>
          </a:p>
          <a:p>
            <a:pPr>
              <a:lnSpc>
                <a:spcPct val="80000"/>
              </a:lnSpc>
            </a:pPr>
            <a:r>
              <a:rPr lang="pt-BR" altLang="pt-BR" sz="1800">
                <a:sym typeface="Wingdings 3" panose="05040102010807070707" pitchFamily="18" charset="2"/>
              </a:rPr>
              <a:t>Pontos contra:</a:t>
            </a:r>
          </a:p>
          <a:p>
            <a:pPr lvl="1">
              <a:lnSpc>
                <a:spcPct val="80000"/>
              </a:lnSpc>
            </a:pPr>
            <a:r>
              <a:rPr lang="pt-BR" altLang="pt-BR" sz="1600">
                <a:sym typeface="Wingdings 3" panose="05040102010807070707" pitchFamily="18" charset="2"/>
              </a:rPr>
              <a:t>os dados científicos sugerem que a Terra se formou há muito mais tempo </a:t>
            </a:r>
            <a:r>
              <a:rPr lang="pt-BR" altLang="pt-BR" sz="1600">
                <a:solidFill>
                  <a:srgbClr val="CC3300"/>
                </a:solidFill>
                <a:sym typeface="Wingdings 3" panose="05040102010807070707" pitchFamily="18" charset="2"/>
              </a:rPr>
              <a:t></a:t>
            </a:r>
            <a:r>
              <a:rPr lang="pt-BR" altLang="pt-BR" sz="1600">
                <a:sym typeface="Wingdings 3" panose="05040102010807070707" pitchFamily="18" charset="2"/>
              </a:rPr>
              <a:t> cerca de 4,5 bilhões de anos atrás;</a:t>
            </a:r>
          </a:p>
          <a:p>
            <a:pPr lvl="1">
              <a:lnSpc>
                <a:spcPct val="80000"/>
              </a:lnSpc>
            </a:pPr>
            <a:r>
              <a:rPr lang="pt-BR" altLang="pt-BR" sz="1600">
                <a:sym typeface="Wingdings 3" panose="05040102010807070707" pitchFamily="18" charset="2"/>
              </a:rPr>
              <a:t>registros científicos (ex.: fósseis, embriologia e anatomia comparadas) indicam que os seres vivos mudam ao longo do tempo </a:t>
            </a:r>
            <a:r>
              <a:rPr lang="pt-BR" altLang="pt-BR" sz="1600">
                <a:solidFill>
                  <a:srgbClr val="CC3300"/>
                </a:solidFill>
                <a:sym typeface="Wingdings 3" panose="05040102010807070707" pitchFamily="18" charset="2"/>
              </a:rPr>
              <a:t></a:t>
            </a:r>
            <a:r>
              <a:rPr lang="pt-BR" altLang="pt-BR" sz="1600">
                <a:sym typeface="Wingdings 3" panose="05040102010807070707" pitchFamily="18" charset="2"/>
              </a:rPr>
              <a:t> evoluem.</a:t>
            </a:r>
            <a:endParaRPr lang="pt-BR" altLang="pt-BR" sz="1600"/>
          </a:p>
        </p:txBody>
      </p:sp>
      <p:pic>
        <p:nvPicPr>
          <p:cNvPr id="103428" name="Picture 4" descr="creation">
            <a:extLst>
              <a:ext uri="{FF2B5EF4-FFF2-40B4-BE49-F238E27FC236}">
                <a16:creationId xmlns:a16="http://schemas.microsoft.com/office/drawing/2014/main" id="{45098C66-F472-4830-87D9-C84229006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581525"/>
            <a:ext cx="3384550" cy="1928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8E41B004-D12A-40C4-B289-41BE5A6A0E01}"/>
              </a:ext>
            </a:extLst>
          </p:cNvPr>
          <p:cNvSpPr>
            <a:spLocks noGrp="1" noChangeArrowheads="1"/>
          </p:cNvSpPr>
          <p:nvPr>
            <p:ph type="title"/>
          </p:nvPr>
        </p:nvSpPr>
        <p:spPr>
          <a:xfrm>
            <a:off x="457200" y="274638"/>
            <a:ext cx="8229600" cy="922337"/>
          </a:xfrm>
        </p:spPr>
        <p:txBody>
          <a:bodyPr>
            <a:normAutofit/>
          </a:bodyPr>
          <a:lstStyle/>
          <a:p>
            <a:r>
              <a:rPr lang="pt-BR" altLang="pt-BR" sz="3800" i="1">
                <a:solidFill>
                  <a:schemeClr val="accent2"/>
                </a:solidFill>
              </a:rPr>
              <a:t>Teoria Cosmozóica ou Panspermia</a:t>
            </a:r>
          </a:p>
        </p:txBody>
      </p:sp>
      <p:sp>
        <p:nvSpPr>
          <p:cNvPr id="104451" name="Rectangle 3">
            <a:extLst>
              <a:ext uri="{FF2B5EF4-FFF2-40B4-BE49-F238E27FC236}">
                <a16:creationId xmlns:a16="http://schemas.microsoft.com/office/drawing/2014/main" id="{0964811E-CB5C-432E-AE29-94FADD41A46E}"/>
              </a:ext>
            </a:extLst>
          </p:cNvPr>
          <p:cNvSpPr>
            <a:spLocks noGrp="1" noChangeArrowheads="1"/>
          </p:cNvSpPr>
          <p:nvPr>
            <p:ph idx="1"/>
          </p:nvPr>
        </p:nvSpPr>
        <p:spPr>
          <a:xfrm>
            <a:off x="395288" y="1628775"/>
            <a:ext cx="6121400" cy="4824413"/>
          </a:xfrm>
        </p:spPr>
        <p:txBody>
          <a:bodyPr>
            <a:normAutofit/>
          </a:bodyPr>
          <a:lstStyle/>
          <a:p>
            <a:pPr>
              <a:lnSpc>
                <a:spcPct val="90000"/>
              </a:lnSpc>
            </a:pPr>
            <a:r>
              <a:rPr lang="pt-BR" altLang="pt-BR" sz="2000"/>
              <a:t>Segundo esta hipótese, os seres vivos não se originaram na Terra, mas em outros planetas:</a:t>
            </a:r>
          </a:p>
          <a:p>
            <a:pPr lvl="1">
              <a:lnSpc>
                <a:spcPct val="90000"/>
              </a:lnSpc>
            </a:pPr>
            <a:r>
              <a:rPr lang="pt-BR" altLang="pt-BR" sz="1800"/>
              <a:t>foram trazidos para cá por meio de esporos ou outras formas de resistência aderidas a meteoritos que caíram no planeta (e ainda continuam caindo).</a:t>
            </a:r>
          </a:p>
          <a:p>
            <a:pPr>
              <a:lnSpc>
                <a:spcPct val="80000"/>
              </a:lnSpc>
            </a:pPr>
            <a:r>
              <a:rPr lang="pt-BR" altLang="pt-BR" sz="2000"/>
              <a:t>Argumento a favor:</a:t>
            </a:r>
          </a:p>
          <a:p>
            <a:pPr lvl="1">
              <a:lnSpc>
                <a:spcPct val="80000"/>
              </a:lnSpc>
            </a:pPr>
            <a:r>
              <a:rPr lang="pt-BR" altLang="pt-BR" sz="1800"/>
              <a:t>nos meteoritos que caem atualmente na superfície terrestre têm sido encontradas algumas moléculas orgânicas:</a:t>
            </a:r>
          </a:p>
          <a:p>
            <a:pPr lvl="2">
              <a:lnSpc>
                <a:spcPct val="80000"/>
              </a:lnSpc>
            </a:pPr>
            <a:r>
              <a:rPr lang="pt-BR" altLang="pt-BR" sz="1600"/>
              <a:t>mais comum do que se imaginava;</a:t>
            </a:r>
          </a:p>
          <a:p>
            <a:pPr lvl="2">
              <a:lnSpc>
                <a:spcPct val="80000"/>
              </a:lnSpc>
            </a:pPr>
            <a:r>
              <a:rPr lang="pt-BR" altLang="pt-BR" sz="1600"/>
              <a:t>indício de vida em outros planetas. </a:t>
            </a:r>
          </a:p>
          <a:p>
            <a:pPr>
              <a:lnSpc>
                <a:spcPct val="80000"/>
              </a:lnSpc>
            </a:pPr>
            <a:r>
              <a:rPr lang="pt-BR" altLang="pt-BR" sz="2000"/>
              <a:t>Argumentos contra:</a:t>
            </a:r>
          </a:p>
          <a:p>
            <a:pPr lvl="1">
              <a:lnSpc>
                <a:spcPct val="80000"/>
              </a:lnSpc>
            </a:pPr>
            <a:r>
              <a:rPr lang="pt-BR" altLang="pt-BR" sz="1800"/>
              <a:t>nenhum organismo pode viver no espaço, sujeito a baixíssimas temperaturas, aos raios cósmicos e às radiações ultravioleta;</a:t>
            </a:r>
          </a:p>
          <a:p>
            <a:pPr lvl="1">
              <a:lnSpc>
                <a:spcPct val="80000"/>
              </a:lnSpc>
            </a:pPr>
            <a:r>
              <a:rPr lang="pt-BR" altLang="pt-BR" sz="1800"/>
              <a:t>meteoritos tornam-se incandescentes devido ao atrito com o ar e pulverizam-se.</a:t>
            </a:r>
            <a:endParaRPr lang="pt-BR" altLang="pt-BR"/>
          </a:p>
        </p:txBody>
      </p:sp>
      <p:pic>
        <p:nvPicPr>
          <p:cNvPr id="104452" name="Picture 4" descr="ESA_image">
            <a:extLst>
              <a:ext uri="{FF2B5EF4-FFF2-40B4-BE49-F238E27FC236}">
                <a16:creationId xmlns:a16="http://schemas.microsoft.com/office/drawing/2014/main" id="{600B4654-3EC1-4C89-8677-6378B0F5D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3573463"/>
            <a:ext cx="231457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4454" name="Picture 6" descr="M-Gflee">
            <a:extLst>
              <a:ext uri="{FF2B5EF4-FFF2-40B4-BE49-F238E27FC236}">
                <a16:creationId xmlns:a16="http://schemas.microsoft.com/office/drawing/2014/main" id="{F967D0D0-37F5-47E4-94DD-86994A66A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557338"/>
            <a:ext cx="1905000"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65859E8F-6807-40BF-A69E-14CCCAD9B95F}"/>
              </a:ext>
            </a:extLst>
          </p:cNvPr>
          <p:cNvSpPr>
            <a:spLocks noGrp="1" noChangeArrowheads="1"/>
          </p:cNvSpPr>
          <p:nvPr>
            <p:ph type="title"/>
          </p:nvPr>
        </p:nvSpPr>
        <p:spPr/>
        <p:txBody>
          <a:bodyPr/>
          <a:lstStyle/>
          <a:p>
            <a:r>
              <a:rPr lang="pt-BR" altLang="pt-BR" i="1">
                <a:solidFill>
                  <a:schemeClr val="accent2"/>
                </a:solidFill>
              </a:rPr>
              <a:t>Origem por Evolução Química</a:t>
            </a:r>
          </a:p>
        </p:txBody>
      </p:sp>
      <p:sp>
        <p:nvSpPr>
          <p:cNvPr id="105475" name="Rectangle 3">
            <a:extLst>
              <a:ext uri="{FF2B5EF4-FFF2-40B4-BE49-F238E27FC236}">
                <a16:creationId xmlns:a16="http://schemas.microsoft.com/office/drawing/2014/main" id="{6D080E93-CF1E-433F-A189-36ED39E9EDC5}"/>
              </a:ext>
            </a:extLst>
          </p:cNvPr>
          <p:cNvSpPr>
            <a:spLocks noGrp="1" noChangeArrowheads="1"/>
          </p:cNvSpPr>
          <p:nvPr>
            <p:ph idx="1"/>
          </p:nvPr>
        </p:nvSpPr>
        <p:spPr>
          <a:xfrm>
            <a:off x="457200" y="1600200"/>
            <a:ext cx="8229600" cy="2836863"/>
          </a:xfrm>
        </p:spPr>
        <p:txBody>
          <a:bodyPr>
            <a:normAutofit/>
          </a:bodyPr>
          <a:lstStyle/>
          <a:p>
            <a:r>
              <a:rPr lang="pt-BR" altLang="pt-BR" sz="2800"/>
              <a:t>Segundo essa hipótese, a vida deve ter surgido da matéria inanimada, a partir de associações entre moléculas, formando substâncias cada vez mais complexas, que acabaram se organizando de tal modo que formaram os primeiros seres vivos.</a:t>
            </a:r>
          </a:p>
        </p:txBody>
      </p:sp>
      <p:pic>
        <p:nvPicPr>
          <p:cNvPr id="105476" name="Picture 4" descr="goal1">
            <a:extLst>
              <a:ext uri="{FF2B5EF4-FFF2-40B4-BE49-F238E27FC236}">
                <a16:creationId xmlns:a16="http://schemas.microsoft.com/office/drawing/2014/main" id="{8A868C08-7D56-4CCD-BE74-A191EDE49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860800"/>
            <a:ext cx="2311400" cy="251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A1C79E4D-4944-4808-8650-25CD389E849D}"/>
              </a:ext>
            </a:extLst>
          </p:cNvPr>
          <p:cNvSpPr>
            <a:spLocks noGrp="1" noChangeArrowheads="1"/>
          </p:cNvSpPr>
          <p:nvPr>
            <p:ph type="title"/>
          </p:nvPr>
        </p:nvSpPr>
        <p:spPr/>
        <p:txBody>
          <a:bodyPr/>
          <a:lstStyle/>
          <a:p>
            <a:r>
              <a:rPr lang="pt-BR" altLang="pt-BR" i="1">
                <a:solidFill>
                  <a:schemeClr val="accent2"/>
                </a:solidFill>
              </a:rPr>
              <a:t>Origem por Evolução Química</a:t>
            </a:r>
          </a:p>
        </p:txBody>
      </p:sp>
      <p:sp>
        <p:nvSpPr>
          <p:cNvPr id="106499" name="Rectangle 3">
            <a:extLst>
              <a:ext uri="{FF2B5EF4-FFF2-40B4-BE49-F238E27FC236}">
                <a16:creationId xmlns:a16="http://schemas.microsoft.com/office/drawing/2014/main" id="{ED7C31CA-70BB-4091-AF64-5B77613E726C}"/>
              </a:ext>
            </a:extLst>
          </p:cNvPr>
          <p:cNvSpPr>
            <a:spLocks noGrp="1" noChangeArrowheads="1"/>
          </p:cNvSpPr>
          <p:nvPr>
            <p:ph idx="1"/>
          </p:nvPr>
        </p:nvSpPr>
        <p:spPr>
          <a:xfrm>
            <a:off x="457200" y="1600200"/>
            <a:ext cx="8229600" cy="1973263"/>
          </a:xfrm>
        </p:spPr>
        <p:txBody>
          <a:bodyPr>
            <a:normAutofit/>
          </a:bodyPr>
          <a:lstStyle/>
          <a:p>
            <a:r>
              <a:rPr lang="pt-BR" altLang="pt-BR" sz="2800"/>
              <a:t>Formulada de forma independente na década de 1920 pelo bioquímico </a:t>
            </a:r>
            <a:r>
              <a:rPr lang="pt-BR" altLang="pt-BR" sz="2800" b="1"/>
              <a:t>Aleksander Ivanovich</a:t>
            </a:r>
            <a:r>
              <a:rPr lang="pt-BR" altLang="pt-BR" sz="2800"/>
              <a:t> </a:t>
            </a:r>
            <a:r>
              <a:rPr lang="pt-BR" altLang="pt-BR" sz="2800" b="1"/>
              <a:t>Oparin</a:t>
            </a:r>
            <a:r>
              <a:rPr lang="pt-BR" altLang="pt-BR" sz="2800"/>
              <a:t> (1894-1980) e pelo biólogo </a:t>
            </a:r>
            <a:r>
              <a:rPr lang="pt-BR" altLang="pt-BR" sz="2800" b="1"/>
              <a:t>John Burdon Sanderson</a:t>
            </a:r>
            <a:r>
              <a:rPr lang="pt-BR" altLang="pt-BR" sz="2800"/>
              <a:t> </a:t>
            </a:r>
            <a:r>
              <a:rPr lang="pt-BR" altLang="pt-BR" sz="2800" b="1"/>
              <a:t>Haldane </a:t>
            </a:r>
            <a:r>
              <a:rPr lang="pt-BR" altLang="pt-BR" sz="2800"/>
              <a:t>(1892-1964).                        </a:t>
            </a:r>
          </a:p>
        </p:txBody>
      </p:sp>
      <p:grpSp>
        <p:nvGrpSpPr>
          <p:cNvPr id="106510" name="Group 14">
            <a:extLst>
              <a:ext uri="{FF2B5EF4-FFF2-40B4-BE49-F238E27FC236}">
                <a16:creationId xmlns:a16="http://schemas.microsoft.com/office/drawing/2014/main" id="{FA8A0ED9-EDD8-4902-B07A-41B8FD0FDA13}"/>
              </a:ext>
            </a:extLst>
          </p:cNvPr>
          <p:cNvGrpSpPr>
            <a:grpSpLocks/>
          </p:cNvGrpSpPr>
          <p:nvPr/>
        </p:nvGrpSpPr>
        <p:grpSpPr bwMode="auto">
          <a:xfrm>
            <a:off x="2195513" y="3500438"/>
            <a:ext cx="2160587" cy="2887662"/>
            <a:chOff x="1383" y="2205"/>
            <a:chExt cx="1361" cy="1819"/>
          </a:xfrm>
        </p:grpSpPr>
        <p:pic>
          <p:nvPicPr>
            <p:cNvPr id="106500" name="Picture 4" descr="Oparin 1946">
              <a:extLst>
                <a:ext uri="{FF2B5EF4-FFF2-40B4-BE49-F238E27FC236}">
                  <a16:creationId xmlns:a16="http://schemas.microsoft.com/office/drawing/2014/main" id="{4BF5A544-7996-46D5-8772-572293BA7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 y="2205"/>
              <a:ext cx="1184" cy="1600"/>
            </a:xfrm>
            <a:prstGeom prst="rect">
              <a:avLst/>
            </a:prstGeom>
            <a:noFill/>
            <a:extLst>
              <a:ext uri="{909E8E84-426E-40DD-AFC4-6F175D3DCCD1}">
                <a14:hiddenFill xmlns:a14="http://schemas.microsoft.com/office/drawing/2010/main">
                  <a:solidFill>
                    <a:srgbClr val="FFFFFF"/>
                  </a:solidFill>
                </a14:hiddenFill>
              </a:ext>
            </a:extLst>
          </p:spPr>
        </p:pic>
        <p:sp>
          <p:nvSpPr>
            <p:cNvPr id="106503" name="Text Box 7">
              <a:extLst>
                <a:ext uri="{FF2B5EF4-FFF2-40B4-BE49-F238E27FC236}">
                  <a16:creationId xmlns:a16="http://schemas.microsoft.com/office/drawing/2014/main" id="{F6E2BE25-CDC8-4105-98B8-542698C3FFD5}"/>
                </a:ext>
              </a:extLst>
            </p:cNvPr>
            <p:cNvSpPr txBox="1">
              <a:spLocks noChangeArrowheads="1"/>
            </p:cNvSpPr>
            <p:nvPr/>
          </p:nvSpPr>
          <p:spPr bwMode="auto">
            <a:xfrm>
              <a:off x="1383" y="3793"/>
              <a:ext cx="13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Aleksander Oparin</a:t>
              </a:r>
            </a:p>
          </p:txBody>
        </p:sp>
      </p:grpSp>
      <p:grpSp>
        <p:nvGrpSpPr>
          <p:cNvPr id="106506" name="Group 10">
            <a:extLst>
              <a:ext uri="{FF2B5EF4-FFF2-40B4-BE49-F238E27FC236}">
                <a16:creationId xmlns:a16="http://schemas.microsoft.com/office/drawing/2014/main" id="{F119FDBE-F6CE-4F29-8DF8-B2F57F12E16E}"/>
              </a:ext>
            </a:extLst>
          </p:cNvPr>
          <p:cNvGrpSpPr>
            <a:grpSpLocks/>
          </p:cNvGrpSpPr>
          <p:nvPr/>
        </p:nvGrpSpPr>
        <p:grpSpPr bwMode="auto">
          <a:xfrm>
            <a:off x="4427538" y="3500438"/>
            <a:ext cx="2592387" cy="2887662"/>
            <a:chOff x="2835" y="2205"/>
            <a:chExt cx="1633" cy="1819"/>
          </a:xfrm>
        </p:grpSpPr>
        <p:pic>
          <p:nvPicPr>
            <p:cNvPr id="106501" name="Picture 5" descr="haldane">
              <a:extLst>
                <a:ext uri="{FF2B5EF4-FFF2-40B4-BE49-F238E27FC236}">
                  <a16:creationId xmlns:a16="http://schemas.microsoft.com/office/drawing/2014/main" id="{07F5E0A3-2C49-4741-9510-856E3759F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 y="2205"/>
              <a:ext cx="1137" cy="1588"/>
            </a:xfrm>
            <a:prstGeom prst="rect">
              <a:avLst/>
            </a:prstGeom>
            <a:noFill/>
            <a:extLst>
              <a:ext uri="{909E8E84-426E-40DD-AFC4-6F175D3DCCD1}">
                <a14:hiddenFill xmlns:a14="http://schemas.microsoft.com/office/drawing/2010/main">
                  <a:solidFill>
                    <a:srgbClr val="FFFFFF"/>
                  </a:solidFill>
                </a14:hiddenFill>
              </a:ext>
            </a:extLst>
          </p:spPr>
        </p:pic>
        <p:sp>
          <p:nvSpPr>
            <p:cNvPr id="106504" name="Text Box 8">
              <a:extLst>
                <a:ext uri="{FF2B5EF4-FFF2-40B4-BE49-F238E27FC236}">
                  <a16:creationId xmlns:a16="http://schemas.microsoft.com/office/drawing/2014/main" id="{BD489012-8810-4185-908C-D130EE02601F}"/>
                </a:ext>
              </a:extLst>
            </p:cNvPr>
            <p:cNvSpPr txBox="1">
              <a:spLocks noChangeArrowheads="1"/>
            </p:cNvSpPr>
            <p:nvPr/>
          </p:nvSpPr>
          <p:spPr bwMode="auto">
            <a:xfrm>
              <a:off x="2835" y="3793"/>
              <a:ext cx="16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John Burdon Haldane</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C5FEA099-5BA0-4BC1-88C0-4654DE12DC71}"/>
              </a:ext>
            </a:extLst>
          </p:cNvPr>
          <p:cNvSpPr>
            <a:spLocks noGrp="1" noChangeArrowheads="1"/>
          </p:cNvSpPr>
          <p:nvPr>
            <p:ph type="title"/>
          </p:nvPr>
        </p:nvSpPr>
        <p:spPr/>
        <p:txBody>
          <a:bodyPr/>
          <a:lstStyle/>
          <a:p>
            <a:r>
              <a:rPr lang="pt-BR" altLang="pt-BR" i="1">
                <a:solidFill>
                  <a:srgbClr val="008BEA"/>
                </a:solidFill>
              </a:rPr>
              <a:t>Hipótese de Oparin e Haldane</a:t>
            </a:r>
          </a:p>
        </p:txBody>
      </p:sp>
      <p:sp>
        <p:nvSpPr>
          <p:cNvPr id="123907" name="Rectangle 3">
            <a:extLst>
              <a:ext uri="{FF2B5EF4-FFF2-40B4-BE49-F238E27FC236}">
                <a16:creationId xmlns:a16="http://schemas.microsoft.com/office/drawing/2014/main" id="{82F3E9D0-E3BF-4166-905C-C63AC1719918}"/>
              </a:ext>
            </a:extLst>
          </p:cNvPr>
          <p:cNvSpPr>
            <a:spLocks noGrp="1" noChangeArrowheads="1"/>
          </p:cNvSpPr>
          <p:nvPr>
            <p:ph idx="1"/>
          </p:nvPr>
        </p:nvSpPr>
        <p:spPr>
          <a:xfrm>
            <a:off x="250825" y="1600200"/>
            <a:ext cx="6481763" cy="4924425"/>
          </a:xfrm>
        </p:spPr>
        <p:txBody>
          <a:bodyPr>
            <a:normAutofit/>
          </a:bodyPr>
          <a:lstStyle/>
          <a:p>
            <a:pPr>
              <a:lnSpc>
                <a:spcPct val="80000"/>
              </a:lnSpc>
            </a:pPr>
            <a:r>
              <a:rPr lang="pt-BR" altLang="pt-BR" sz="2000">
                <a:effectLst>
                  <a:outerShdw blurRad="38100" dist="38100" dir="2700000" algn="tl">
                    <a:srgbClr val="C0C0C0"/>
                  </a:outerShdw>
                </a:effectLst>
              </a:rPr>
              <a:t>Atmosfera primitiva:</a:t>
            </a:r>
          </a:p>
          <a:p>
            <a:pPr lvl="1">
              <a:lnSpc>
                <a:spcPct val="80000"/>
              </a:lnSpc>
            </a:pPr>
            <a:r>
              <a:rPr lang="pt-BR" altLang="pt-BR" sz="1800"/>
              <a:t>não-oxidante </a:t>
            </a:r>
            <a:r>
              <a:rPr lang="pt-BR" altLang="pt-BR" sz="1800">
                <a:solidFill>
                  <a:srgbClr val="CC3300"/>
                </a:solidFill>
                <a:sym typeface="Wingdings 3" panose="05040102010807070707" pitchFamily="18" charset="2"/>
              </a:rPr>
              <a:t></a:t>
            </a:r>
            <a:r>
              <a:rPr lang="pt-BR" altLang="pt-BR" sz="1800"/>
              <a:t> ausência de </a:t>
            </a:r>
            <a:r>
              <a:rPr lang="pt-BR" altLang="pt-BR" sz="1800">
                <a:sym typeface="Wingdings 3" panose="05040102010807070707" pitchFamily="18" charset="2"/>
              </a:rPr>
              <a:t>oxigênio (O</a:t>
            </a:r>
            <a:r>
              <a:rPr lang="pt-BR" altLang="pt-BR" sz="1800" baseline="-25000">
                <a:sym typeface="Wingdings 3" panose="05040102010807070707" pitchFamily="18" charset="2"/>
              </a:rPr>
              <a:t>2</a:t>
            </a:r>
            <a:r>
              <a:rPr lang="pt-BR" altLang="pt-BR" sz="1800">
                <a:sym typeface="Wingdings 3" panose="05040102010807070707" pitchFamily="18" charset="2"/>
              </a:rPr>
              <a:t>).</a:t>
            </a:r>
            <a:r>
              <a:rPr lang="pt-BR" altLang="pt-BR" sz="1800" baseline="-25000">
                <a:sym typeface="Wingdings 3" panose="05040102010807070707" pitchFamily="18" charset="2"/>
              </a:rPr>
              <a:t> </a:t>
            </a:r>
            <a:endParaRPr lang="pt-BR" altLang="pt-BR" sz="1800"/>
          </a:p>
          <a:p>
            <a:pPr lvl="1">
              <a:lnSpc>
                <a:spcPct val="80000"/>
              </a:lnSpc>
            </a:pPr>
            <a:r>
              <a:rPr lang="pt-BR" altLang="pt-BR" sz="1800">
                <a:solidFill>
                  <a:schemeClr val="accent2"/>
                </a:solidFill>
                <a:effectLst>
                  <a:outerShdw blurRad="38100" dist="38100" dir="2700000" algn="tl">
                    <a:srgbClr val="C0C0C0"/>
                  </a:outerShdw>
                </a:effectLst>
              </a:rPr>
              <a:t>Oparin</a:t>
            </a:r>
            <a:r>
              <a:rPr lang="pt-BR" altLang="pt-BR" sz="1800"/>
              <a:t>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propôs inicialmente que seria formada por:</a:t>
            </a:r>
          </a:p>
          <a:p>
            <a:pPr lvl="2">
              <a:lnSpc>
                <a:spcPct val="80000"/>
              </a:lnSpc>
            </a:pPr>
            <a:r>
              <a:rPr lang="pt-BR" altLang="pt-BR" sz="1600">
                <a:sym typeface="Wingdings 3" panose="05040102010807070707" pitchFamily="18" charset="2"/>
              </a:rPr>
              <a:t>vapor d‘água (H</a:t>
            </a:r>
            <a:r>
              <a:rPr lang="pt-BR" altLang="pt-BR" sz="1600" baseline="-25000">
                <a:sym typeface="Wingdings 3" panose="05040102010807070707" pitchFamily="18" charset="2"/>
              </a:rPr>
              <a:t>2</a:t>
            </a:r>
            <a:r>
              <a:rPr lang="pt-BR" altLang="pt-BR" sz="1600">
                <a:sym typeface="Wingdings 3" panose="05040102010807070707" pitchFamily="18" charset="2"/>
              </a:rPr>
              <a:t>O),</a:t>
            </a:r>
          </a:p>
          <a:p>
            <a:pPr lvl="2">
              <a:lnSpc>
                <a:spcPct val="80000"/>
              </a:lnSpc>
            </a:pPr>
            <a:r>
              <a:rPr lang="pt-BR" altLang="pt-BR" sz="1600">
                <a:sym typeface="Wingdings 3" panose="05040102010807070707" pitchFamily="18" charset="2"/>
              </a:rPr>
              <a:t>gás hidrogênio (H</a:t>
            </a:r>
            <a:r>
              <a:rPr lang="pt-BR" altLang="pt-BR" sz="1600" baseline="-25000">
                <a:sym typeface="Wingdings 3" panose="05040102010807070707" pitchFamily="18" charset="2"/>
              </a:rPr>
              <a:t>2</a:t>
            </a:r>
            <a:r>
              <a:rPr lang="pt-BR" altLang="pt-BR" sz="1600">
                <a:sym typeface="Wingdings 3" panose="05040102010807070707" pitchFamily="18" charset="2"/>
              </a:rPr>
              <a:t>), </a:t>
            </a:r>
          </a:p>
          <a:p>
            <a:pPr lvl="2">
              <a:lnSpc>
                <a:spcPct val="80000"/>
              </a:lnSpc>
            </a:pPr>
            <a:r>
              <a:rPr lang="pt-BR" altLang="pt-BR" sz="1600">
                <a:sym typeface="Wingdings 3" panose="05040102010807070707" pitchFamily="18" charset="2"/>
              </a:rPr>
              <a:t>gás amônio (NH</a:t>
            </a:r>
            <a:r>
              <a:rPr lang="pt-BR" altLang="pt-BR" sz="1600" baseline="-25000">
                <a:sym typeface="Wingdings 3" panose="05040102010807070707" pitchFamily="18" charset="2"/>
              </a:rPr>
              <a:t>3</a:t>
            </a:r>
            <a:r>
              <a:rPr lang="pt-BR" altLang="pt-BR" sz="1600">
                <a:sym typeface="Wingdings 3" panose="05040102010807070707" pitchFamily="18" charset="2"/>
              </a:rPr>
              <a:t>),</a:t>
            </a:r>
          </a:p>
          <a:p>
            <a:pPr lvl="2">
              <a:lnSpc>
                <a:spcPct val="80000"/>
              </a:lnSpc>
            </a:pPr>
            <a:r>
              <a:rPr lang="pt-BR" altLang="pt-BR" sz="1600">
                <a:sym typeface="Wingdings 3" panose="05040102010807070707" pitchFamily="18" charset="2"/>
              </a:rPr>
              <a:t>metano (CH</a:t>
            </a:r>
            <a:r>
              <a:rPr lang="pt-BR" altLang="pt-BR" sz="1600" baseline="-25000">
                <a:sym typeface="Wingdings 3" panose="05040102010807070707" pitchFamily="18" charset="2"/>
              </a:rPr>
              <a:t>4</a:t>
            </a:r>
            <a:r>
              <a:rPr lang="pt-BR" altLang="pt-BR" sz="1600">
                <a:sym typeface="Wingdings 3" panose="05040102010807070707" pitchFamily="18" charset="2"/>
              </a:rPr>
              <a:t>);</a:t>
            </a:r>
          </a:p>
          <a:p>
            <a:pPr lvl="1">
              <a:lnSpc>
                <a:spcPct val="80000"/>
              </a:lnSpc>
            </a:pPr>
            <a:r>
              <a:rPr lang="pt-BR" altLang="pt-BR" sz="1800">
                <a:solidFill>
                  <a:schemeClr val="accent2"/>
                </a:solidFill>
                <a:effectLst>
                  <a:outerShdw blurRad="38100" dist="38100" dir="2700000" algn="tl">
                    <a:srgbClr val="C0C0C0"/>
                  </a:outerShdw>
                </a:effectLst>
                <a:sym typeface="Wingdings 3" panose="05040102010807070707" pitchFamily="18" charset="2"/>
              </a:rPr>
              <a:t>Haldane</a:t>
            </a:r>
            <a:r>
              <a:rPr lang="pt-BR" altLang="pt-BR" sz="1800">
                <a:sym typeface="Wingdings 3" panose="05040102010807070707" pitchFamily="18" charset="2"/>
              </a:rPr>
              <a:t>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propôs que os componentes seriam:</a:t>
            </a:r>
          </a:p>
          <a:p>
            <a:pPr lvl="2">
              <a:lnSpc>
                <a:spcPct val="80000"/>
              </a:lnSpc>
            </a:pPr>
            <a:r>
              <a:rPr lang="pt-BR" altLang="pt-BR" sz="1600">
                <a:sym typeface="Wingdings 3" panose="05040102010807070707" pitchFamily="18" charset="2"/>
              </a:rPr>
              <a:t>vapor d’água,</a:t>
            </a:r>
          </a:p>
          <a:p>
            <a:pPr lvl="2">
              <a:lnSpc>
                <a:spcPct val="80000"/>
              </a:lnSpc>
            </a:pPr>
            <a:r>
              <a:rPr lang="pt-BR" altLang="pt-BR" sz="1600">
                <a:sym typeface="Wingdings 3" panose="05040102010807070707" pitchFamily="18" charset="2"/>
              </a:rPr>
              <a:t>gás amônio,</a:t>
            </a:r>
          </a:p>
          <a:p>
            <a:pPr lvl="2">
              <a:lnSpc>
                <a:spcPct val="80000"/>
              </a:lnSpc>
            </a:pPr>
            <a:r>
              <a:rPr lang="pt-BR" altLang="pt-BR" sz="1600">
                <a:sym typeface="Wingdings 3" panose="05040102010807070707" pitchFamily="18" charset="2"/>
              </a:rPr>
              <a:t>gás carbônico (CO</a:t>
            </a:r>
            <a:r>
              <a:rPr lang="pt-BR" altLang="pt-BR" sz="1600" baseline="-25000">
                <a:sym typeface="Wingdings 3" panose="05040102010807070707" pitchFamily="18" charset="2"/>
              </a:rPr>
              <a:t>2</a:t>
            </a:r>
            <a:r>
              <a:rPr lang="pt-BR" altLang="pt-BR" sz="1600">
                <a:sym typeface="Wingdings 3" panose="05040102010807070707" pitchFamily="18" charset="2"/>
              </a:rPr>
              <a:t>). </a:t>
            </a:r>
          </a:p>
          <a:p>
            <a:pPr lvl="1">
              <a:lnSpc>
                <a:spcPct val="80000"/>
              </a:lnSpc>
            </a:pPr>
            <a:r>
              <a:rPr lang="pt-BR" altLang="pt-BR" sz="1800">
                <a:sym typeface="Wingdings 3" panose="05040102010807070707" pitchFamily="18" charset="2"/>
              </a:rPr>
              <a:t>Sugestões mais recentes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atmosfera primitiva seria constituída principalmente por:</a:t>
            </a:r>
          </a:p>
          <a:p>
            <a:pPr lvl="2">
              <a:lnSpc>
                <a:spcPct val="80000"/>
              </a:lnSpc>
            </a:pPr>
            <a:r>
              <a:rPr lang="pt-BR" altLang="pt-BR" sz="1600">
                <a:sym typeface="Wingdings 3" panose="05040102010807070707" pitchFamily="18" charset="2"/>
              </a:rPr>
              <a:t>vapor d’água (H</a:t>
            </a:r>
            <a:r>
              <a:rPr lang="pt-BR" altLang="pt-BR" sz="1600" baseline="-25000">
                <a:sym typeface="Wingdings 3" panose="05040102010807070707" pitchFamily="18" charset="2"/>
              </a:rPr>
              <a:t>2</a:t>
            </a:r>
            <a:r>
              <a:rPr lang="pt-BR" altLang="pt-BR" sz="1600">
                <a:sym typeface="Wingdings 3" panose="05040102010807070707" pitchFamily="18" charset="2"/>
              </a:rPr>
              <a:t>O),</a:t>
            </a:r>
          </a:p>
          <a:p>
            <a:pPr lvl="2">
              <a:lnSpc>
                <a:spcPct val="80000"/>
              </a:lnSpc>
            </a:pPr>
            <a:r>
              <a:rPr lang="pt-BR" altLang="pt-BR" sz="1600">
                <a:sym typeface="Wingdings 3" panose="05040102010807070707" pitchFamily="18" charset="2"/>
              </a:rPr>
              <a:t>gás carbônico (CO</a:t>
            </a:r>
            <a:r>
              <a:rPr lang="pt-BR" altLang="pt-BR" sz="1600" baseline="-25000">
                <a:sym typeface="Wingdings 3" panose="05040102010807070707" pitchFamily="18" charset="2"/>
              </a:rPr>
              <a:t>2</a:t>
            </a:r>
            <a:r>
              <a:rPr lang="pt-BR" altLang="pt-BR" sz="1600">
                <a:sym typeface="Wingdings 3" panose="05040102010807070707" pitchFamily="18" charset="2"/>
              </a:rPr>
              <a:t>),</a:t>
            </a:r>
          </a:p>
          <a:p>
            <a:pPr lvl="2">
              <a:lnSpc>
                <a:spcPct val="80000"/>
              </a:lnSpc>
            </a:pPr>
            <a:r>
              <a:rPr lang="pt-BR" altLang="pt-BR" sz="1600">
                <a:sym typeface="Wingdings 3" panose="05040102010807070707" pitchFamily="18" charset="2"/>
              </a:rPr>
              <a:t>gás hidrogênio (H</a:t>
            </a:r>
            <a:r>
              <a:rPr lang="pt-BR" altLang="pt-BR" sz="1600" baseline="-25000">
                <a:sym typeface="Wingdings 3" panose="05040102010807070707" pitchFamily="18" charset="2"/>
              </a:rPr>
              <a:t>2</a:t>
            </a:r>
            <a:r>
              <a:rPr lang="pt-BR" altLang="pt-BR" sz="1600">
                <a:sym typeface="Wingdings 3" panose="05040102010807070707" pitchFamily="18" charset="2"/>
              </a:rPr>
              <a:t>),</a:t>
            </a:r>
          </a:p>
          <a:p>
            <a:pPr lvl="2">
              <a:lnSpc>
                <a:spcPct val="80000"/>
              </a:lnSpc>
            </a:pPr>
            <a:r>
              <a:rPr lang="pt-BR" altLang="pt-BR" sz="1600">
                <a:sym typeface="Wingdings 3" panose="05040102010807070707" pitchFamily="18" charset="2"/>
              </a:rPr>
              <a:t>gás nitrogênio (N</a:t>
            </a:r>
            <a:r>
              <a:rPr lang="pt-BR" altLang="pt-BR" sz="1600" baseline="-25000">
                <a:sym typeface="Wingdings 3" panose="05040102010807070707" pitchFamily="18" charset="2"/>
              </a:rPr>
              <a:t>2</a:t>
            </a:r>
            <a:r>
              <a:rPr lang="pt-BR" altLang="pt-BR" sz="1600">
                <a:sym typeface="Wingdings 3" panose="05040102010807070707" pitchFamily="18" charset="2"/>
              </a:rPr>
              <a:t>).</a:t>
            </a:r>
          </a:p>
          <a:p>
            <a:pPr lvl="3">
              <a:lnSpc>
                <a:spcPct val="80000"/>
              </a:lnSpc>
            </a:pPr>
            <a:r>
              <a:rPr lang="pt-BR" altLang="pt-BR" sz="1400">
                <a:sym typeface="Wingdings 3" panose="05040102010807070707" pitchFamily="18" charset="2"/>
              </a:rPr>
              <a:t>Amônia e metano não teriam condições de permanecer na atmosfera primitiva </a:t>
            </a:r>
            <a:r>
              <a:rPr lang="pt-BR" altLang="pt-BR" sz="1400">
                <a:solidFill>
                  <a:srgbClr val="CC3300"/>
                </a:solidFill>
                <a:sym typeface="Wingdings 3" panose="05040102010807070707" pitchFamily="18" charset="2"/>
              </a:rPr>
              <a:t></a:t>
            </a:r>
            <a:r>
              <a:rPr lang="pt-BR" altLang="pt-BR" sz="1400">
                <a:sym typeface="Wingdings 3" panose="05040102010807070707" pitchFamily="18" charset="2"/>
              </a:rPr>
              <a:t> seriam logo quebrados pela ação dos raios ultra-violeta do sol.</a:t>
            </a:r>
          </a:p>
        </p:txBody>
      </p:sp>
      <p:pic>
        <p:nvPicPr>
          <p:cNvPr id="123908" name="Picture 4" descr="atmosfera primitiva segundo Oparin">
            <a:extLst>
              <a:ext uri="{FF2B5EF4-FFF2-40B4-BE49-F238E27FC236}">
                <a16:creationId xmlns:a16="http://schemas.microsoft.com/office/drawing/2014/main" id="{A3FF86D1-4C93-4CC1-BD55-3B2FD74E3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700213"/>
            <a:ext cx="1558925" cy="2016125"/>
          </a:xfrm>
          <a:prstGeom prst="rect">
            <a:avLst/>
          </a:prstGeom>
          <a:noFill/>
          <a:extLst>
            <a:ext uri="{909E8E84-426E-40DD-AFC4-6F175D3DCCD1}">
              <a14:hiddenFill xmlns:a14="http://schemas.microsoft.com/office/drawing/2010/main">
                <a:solidFill>
                  <a:srgbClr val="FFFFFF"/>
                </a:solidFill>
              </a14:hiddenFill>
            </a:ext>
          </a:extLst>
        </p:spPr>
      </p:pic>
      <p:pic>
        <p:nvPicPr>
          <p:cNvPr id="123911" name="Picture 7" descr="atmosfera primitiva 3">
            <a:extLst>
              <a:ext uri="{FF2B5EF4-FFF2-40B4-BE49-F238E27FC236}">
                <a16:creationId xmlns:a16="http://schemas.microsoft.com/office/drawing/2014/main" id="{65D04056-2A9E-4369-A7F9-E7C1F6B08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860800"/>
            <a:ext cx="2171700" cy="237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1673788-79DF-44A6-A726-13EC560A040C}"/>
              </a:ext>
            </a:extLst>
          </p:cNvPr>
          <p:cNvSpPr>
            <a:spLocks noGrp="1" noChangeArrowheads="1"/>
          </p:cNvSpPr>
          <p:nvPr>
            <p:ph type="title"/>
          </p:nvPr>
        </p:nvSpPr>
        <p:spPr/>
        <p:txBody>
          <a:bodyPr/>
          <a:lstStyle/>
          <a:p>
            <a:r>
              <a:rPr lang="pt-BR" altLang="pt-BR" i="1">
                <a:solidFill>
                  <a:srgbClr val="008BEA"/>
                </a:solidFill>
              </a:rPr>
              <a:t>Hipótese de Oparin e Haldane</a:t>
            </a:r>
          </a:p>
        </p:txBody>
      </p:sp>
      <p:sp>
        <p:nvSpPr>
          <p:cNvPr id="129027" name="Rectangle 3">
            <a:extLst>
              <a:ext uri="{FF2B5EF4-FFF2-40B4-BE49-F238E27FC236}">
                <a16:creationId xmlns:a16="http://schemas.microsoft.com/office/drawing/2014/main" id="{3CF96EF9-2CD9-4012-BAC4-BDFBEB35BC15}"/>
              </a:ext>
            </a:extLst>
          </p:cNvPr>
          <p:cNvSpPr>
            <a:spLocks noGrp="1" noChangeArrowheads="1"/>
          </p:cNvSpPr>
          <p:nvPr>
            <p:ph idx="1"/>
          </p:nvPr>
        </p:nvSpPr>
        <p:spPr>
          <a:xfrm>
            <a:off x="457200" y="1600200"/>
            <a:ext cx="5338763" cy="4924425"/>
          </a:xfrm>
        </p:spPr>
        <p:txBody>
          <a:bodyPr>
            <a:normAutofit/>
          </a:bodyPr>
          <a:lstStyle/>
          <a:p>
            <a:pPr>
              <a:lnSpc>
                <a:spcPct val="80000"/>
              </a:lnSpc>
            </a:pPr>
            <a:r>
              <a:rPr lang="pt-BR" altLang="pt-BR" sz="2000">
                <a:sym typeface="Wingdings 3" panose="05040102010807070707" pitchFamily="18" charset="2"/>
              </a:rPr>
              <a:t>Condições da Terra primitiva:</a:t>
            </a:r>
          </a:p>
          <a:p>
            <a:pPr lvl="1">
              <a:lnSpc>
                <a:spcPct val="80000"/>
              </a:lnSpc>
            </a:pPr>
            <a:r>
              <a:rPr lang="pt-BR" altLang="pt-BR" sz="1800">
                <a:sym typeface="Wingdings 3" panose="05040102010807070707" pitchFamily="18" charset="2"/>
              </a:rPr>
              <a:t>altas temperaturas;</a:t>
            </a:r>
          </a:p>
          <a:p>
            <a:pPr lvl="1">
              <a:lnSpc>
                <a:spcPct val="80000"/>
              </a:lnSpc>
            </a:pPr>
            <a:r>
              <a:rPr lang="pt-BR" altLang="pt-BR" sz="1800"/>
              <a:t>tempestades:</a:t>
            </a:r>
          </a:p>
          <a:p>
            <a:pPr lvl="2">
              <a:lnSpc>
                <a:spcPct val="80000"/>
              </a:lnSpc>
            </a:pPr>
            <a:r>
              <a:rPr lang="pt-BR" altLang="pt-BR" sz="1600"/>
              <a:t>água no estado líquido </a:t>
            </a:r>
            <a:r>
              <a:rPr lang="pt-BR" altLang="pt-BR" sz="1600">
                <a:solidFill>
                  <a:srgbClr val="CC3300"/>
                </a:solidFill>
                <a:sym typeface="Wingdings 3" panose="05040102010807070707" pitchFamily="18" charset="2"/>
              </a:rPr>
              <a:t></a:t>
            </a:r>
            <a:r>
              <a:rPr lang="pt-BR" altLang="pt-BR" sz="1600"/>
              <a:t> formação dos mares primitivos:</a:t>
            </a:r>
          </a:p>
          <a:p>
            <a:pPr lvl="3">
              <a:lnSpc>
                <a:spcPct val="80000"/>
              </a:lnSpc>
            </a:pPr>
            <a:r>
              <a:rPr lang="pt-BR" altLang="pt-BR" sz="1400"/>
              <a:t>quentes e rasos.</a:t>
            </a:r>
          </a:p>
          <a:p>
            <a:pPr lvl="2">
              <a:lnSpc>
                <a:spcPct val="80000"/>
              </a:lnSpc>
            </a:pPr>
            <a:r>
              <a:rPr lang="pt-BR" altLang="pt-BR" sz="1600"/>
              <a:t>descargas elétricas provenientes dos relâmpagos.</a:t>
            </a:r>
          </a:p>
          <a:p>
            <a:pPr lvl="1">
              <a:lnSpc>
                <a:spcPct val="80000"/>
              </a:lnSpc>
            </a:pPr>
            <a:r>
              <a:rPr lang="pt-BR" altLang="pt-BR" sz="1800"/>
              <a:t>alta incidência de radiação ultravioleta (sol).</a:t>
            </a:r>
          </a:p>
          <a:p>
            <a:pPr>
              <a:lnSpc>
                <a:spcPct val="80000"/>
              </a:lnSpc>
            </a:pPr>
            <a:r>
              <a:rPr lang="pt-BR" altLang="pt-BR" sz="2000">
                <a:sym typeface="Wingdings 3" panose="05040102010807070707" pitchFamily="18" charset="2"/>
              </a:rPr>
              <a:t>Descargas elétricas e radiação ultra-violeta </a:t>
            </a:r>
            <a:r>
              <a:rPr lang="pt-BR" altLang="pt-BR" sz="2000">
                <a:solidFill>
                  <a:srgbClr val="CC3300"/>
                </a:solidFill>
                <a:sym typeface="Wingdings 3" panose="05040102010807070707" pitchFamily="18" charset="2"/>
              </a:rPr>
              <a:t></a:t>
            </a:r>
            <a:r>
              <a:rPr lang="pt-BR" altLang="pt-BR" sz="2000">
                <a:sym typeface="Wingdings 3" panose="05040102010807070707" pitchFamily="18" charset="2"/>
              </a:rPr>
              <a:t> energia necessária para a quebra e união de moléculas:</a:t>
            </a:r>
          </a:p>
          <a:p>
            <a:pPr lvl="1">
              <a:lnSpc>
                <a:spcPct val="80000"/>
              </a:lnSpc>
            </a:pPr>
            <a:r>
              <a:rPr lang="pt-BR" altLang="pt-BR" sz="1800">
                <a:sym typeface="Wingdings 3" panose="05040102010807070707" pitchFamily="18" charset="2"/>
              </a:rPr>
              <a:t>formação de moléculas orgânicas simples.</a:t>
            </a:r>
          </a:p>
          <a:p>
            <a:pPr>
              <a:lnSpc>
                <a:spcPct val="80000"/>
              </a:lnSpc>
            </a:pPr>
            <a:r>
              <a:rPr lang="pt-BR" altLang="pt-BR" sz="2000">
                <a:sym typeface="Wingdings 3" panose="05040102010807070707" pitchFamily="18" charset="2"/>
              </a:rPr>
              <a:t>Fonte de carbono para a formação das moléculas orgânicas:</a:t>
            </a:r>
          </a:p>
          <a:p>
            <a:pPr lvl="1">
              <a:lnSpc>
                <a:spcPct val="80000"/>
              </a:lnSpc>
            </a:pPr>
            <a:r>
              <a:rPr lang="pt-BR" altLang="pt-BR" sz="1800"/>
              <a:t>Oparin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metano;</a:t>
            </a:r>
          </a:p>
          <a:p>
            <a:pPr lvl="1">
              <a:lnSpc>
                <a:spcPct val="80000"/>
              </a:lnSpc>
            </a:pPr>
            <a:r>
              <a:rPr lang="pt-BR" altLang="pt-BR" sz="1800">
                <a:sym typeface="Wingdings 3" panose="05040102010807070707" pitchFamily="18" charset="2"/>
              </a:rPr>
              <a:t>Haldane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gás carbônico.</a:t>
            </a:r>
          </a:p>
        </p:txBody>
      </p:sp>
      <p:pic>
        <p:nvPicPr>
          <p:cNvPr id="129029" name="Picture 5" descr="Atmosfera primitiva">
            <a:extLst>
              <a:ext uri="{FF2B5EF4-FFF2-40B4-BE49-F238E27FC236}">
                <a16:creationId xmlns:a16="http://schemas.microsoft.com/office/drawing/2014/main" id="{358CE7EC-C165-41CB-BACD-DAAC14D29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84313"/>
            <a:ext cx="3024188" cy="2551112"/>
          </a:xfrm>
          <a:prstGeom prst="rect">
            <a:avLst/>
          </a:prstGeom>
          <a:noFill/>
          <a:extLst>
            <a:ext uri="{909E8E84-426E-40DD-AFC4-6F175D3DCCD1}">
              <a14:hiddenFill xmlns:a14="http://schemas.microsoft.com/office/drawing/2010/main">
                <a:solidFill>
                  <a:srgbClr val="FFFFFF"/>
                </a:solidFill>
              </a14:hiddenFill>
            </a:ext>
          </a:extLst>
        </p:spPr>
      </p:pic>
      <p:pic>
        <p:nvPicPr>
          <p:cNvPr id="129030" name="Picture 6" descr="Surgimento de moléculas orgânicas">
            <a:extLst>
              <a:ext uri="{FF2B5EF4-FFF2-40B4-BE49-F238E27FC236}">
                <a16:creationId xmlns:a16="http://schemas.microsoft.com/office/drawing/2014/main" id="{BBB8DE5C-9006-46B5-A3AB-BCC3FD897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102100"/>
            <a:ext cx="3005138"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D93CBAB-9DFD-4729-8132-A63E0D8EB7FD}"/>
              </a:ext>
            </a:extLst>
          </p:cNvPr>
          <p:cNvSpPr>
            <a:spLocks noGrp="1" noChangeArrowheads="1"/>
          </p:cNvSpPr>
          <p:nvPr>
            <p:ph type="title"/>
          </p:nvPr>
        </p:nvSpPr>
        <p:spPr/>
        <p:txBody>
          <a:bodyPr/>
          <a:lstStyle/>
          <a:p>
            <a:r>
              <a:rPr lang="pt-BR" altLang="pt-BR" i="1">
                <a:solidFill>
                  <a:srgbClr val="008BEA"/>
                </a:solidFill>
              </a:rPr>
              <a:t>Hipótese de Oparin e Haldane</a:t>
            </a:r>
          </a:p>
        </p:txBody>
      </p:sp>
      <p:sp>
        <p:nvSpPr>
          <p:cNvPr id="131075" name="Rectangle 3">
            <a:extLst>
              <a:ext uri="{FF2B5EF4-FFF2-40B4-BE49-F238E27FC236}">
                <a16:creationId xmlns:a16="http://schemas.microsoft.com/office/drawing/2014/main" id="{945A18A2-0EB3-43D1-8E2C-30F5EABA5230}"/>
              </a:ext>
            </a:extLst>
          </p:cNvPr>
          <p:cNvSpPr>
            <a:spLocks noGrp="1" noChangeArrowheads="1"/>
          </p:cNvSpPr>
          <p:nvPr>
            <p:ph idx="1"/>
          </p:nvPr>
        </p:nvSpPr>
        <p:spPr>
          <a:xfrm>
            <a:off x="250825" y="1600200"/>
            <a:ext cx="6121400" cy="4924425"/>
          </a:xfrm>
        </p:spPr>
        <p:txBody>
          <a:bodyPr>
            <a:normAutofit/>
          </a:bodyPr>
          <a:lstStyle/>
          <a:p>
            <a:pPr>
              <a:lnSpc>
                <a:spcPct val="90000"/>
              </a:lnSpc>
            </a:pPr>
            <a:r>
              <a:rPr lang="pt-BR" altLang="pt-BR" sz="2400"/>
              <a:t>Tempestades:</a:t>
            </a:r>
          </a:p>
          <a:p>
            <a:pPr lvl="1">
              <a:lnSpc>
                <a:spcPct val="90000"/>
              </a:lnSpc>
            </a:pPr>
            <a:r>
              <a:rPr lang="pt-BR" altLang="pt-BR" sz="2000"/>
              <a:t>moléculas orgânicas simples carregadas para os mares primitivos:</a:t>
            </a:r>
          </a:p>
          <a:p>
            <a:pPr lvl="2">
              <a:lnSpc>
                <a:spcPct val="90000"/>
              </a:lnSpc>
            </a:pPr>
            <a:r>
              <a:rPr lang="pt-BR" altLang="pt-BR" sz="1800"/>
              <a:t>ricos em matéria orgânica </a:t>
            </a:r>
            <a:r>
              <a:rPr lang="pt-BR" altLang="pt-BR" sz="1800">
                <a:solidFill>
                  <a:srgbClr val="CC3300"/>
                </a:solidFill>
                <a:sym typeface="Wingdings 3" panose="05040102010807070707" pitchFamily="18" charset="2"/>
              </a:rPr>
              <a:t></a:t>
            </a:r>
            <a:r>
              <a:rPr lang="pt-BR" altLang="pt-BR" sz="1800"/>
              <a:t> </a:t>
            </a:r>
            <a:r>
              <a:rPr lang="pt-BR" altLang="pt-BR" sz="1800">
                <a:solidFill>
                  <a:schemeClr val="accent2"/>
                </a:solidFill>
                <a:effectLst>
                  <a:outerShdw blurRad="38100" dist="38100" dir="2700000" algn="tl">
                    <a:srgbClr val="C0C0C0"/>
                  </a:outerShdw>
                </a:effectLst>
              </a:rPr>
              <a:t>sopas nutritivas</a:t>
            </a:r>
            <a:r>
              <a:rPr lang="pt-BR" altLang="pt-BR" sz="1800"/>
              <a:t>.</a:t>
            </a:r>
          </a:p>
          <a:p>
            <a:pPr>
              <a:lnSpc>
                <a:spcPct val="90000"/>
              </a:lnSpc>
            </a:pPr>
            <a:r>
              <a:rPr lang="pt-BR" altLang="pt-BR" sz="2400"/>
              <a:t>Temperatura elevada dos mares primitivos e forte radiação solar: </a:t>
            </a:r>
          </a:p>
          <a:p>
            <a:pPr lvl="1">
              <a:lnSpc>
                <a:spcPct val="90000"/>
              </a:lnSpc>
            </a:pPr>
            <a:r>
              <a:rPr lang="pt-BR" altLang="pt-BR" sz="2000"/>
              <a:t>formação de moléculas orgânicas complexas.</a:t>
            </a:r>
          </a:p>
          <a:p>
            <a:pPr>
              <a:lnSpc>
                <a:spcPct val="90000"/>
              </a:lnSpc>
            </a:pPr>
            <a:r>
              <a:rPr lang="pt-BR" altLang="pt-BR" sz="2400"/>
              <a:t>Aumento da acidez e da salinidade nos mares primitivos:</a:t>
            </a:r>
          </a:p>
          <a:p>
            <a:pPr lvl="1">
              <a:lnSpc>
                <a:spcPct val="90000"/>
              </a:lnSpc>
            </a:pPr>
            <a:r>
              <a:rPr lang="pt-BR" altLang="pt-BR" sz="2000"/>
              <a:t>formação de </a:t>
            </a:r>
            <a:r>
              <a:rPr lang="pt-BR" altLang="pt-BR" sz="2000">
                <a:solidFill>
                  <a:schemeClr val="accent2"/>
                </a:solidFill>
                <a:effectLst>
                  <a:outerShdw blurRad="38100" dist="38100" dir="2700000" algn="tl">
                    <a:srgbClr val="C0C0C0"/>
                  </a:outerShdw>
                </a:effectLst>
              </a:rPr>
              <a:t>coacervatos </a:t>
            </a:r>
            <a:r>
              <a:rPr lang="pt-BR" altLang="pt-BR" sz="2000"/>
              <a:t>(protobionte) </a:t>
            </a:r>
            <a:r>
              <a:rPr lang="pt-BR" altLang="pt-BR" sz="2000">
                <a:solidFill>
                  <a:srgbClr val="CC3300"/>
                </a:solidFill>
                <a:sym typeface="Wingdings 3" panose="05040102010807070707" pitchFamily="18" charset="2"/>
              </a:rPr>
              <a:t></a:t>
            </a:r>
            <a:r>
              <a:rPr lang="pt-BR" altLang="pt-BR" sz="2000"/>
              <a:t> aglomerados protéicos isolados do ambiente externo por meio de uma película de água: </a:t>
            </a:r>
          </a:p>
          <a:p>
            <a:pPr lvl="2">
              <a:lnSpc>
                <a:spcPct val="90000"/>
              </a:lnSpc>
            </a:pPr>
            <a:r>
              <a:rPr lang="pt-BR" altLang="pt-BR" sz="1800"/>
              <a:t>troca de substâncias com o meio externo;</a:t>
            </a:r>
          </a:p>
          <a:p>
            <a:pPr lvl="2">
              <a:lnSpc>
                <a:spcPct val="90000"/>
              </a:lnSpc>
            </a:pPr>
            <a:r>
              <a:rPr lang="pt-BR" altLang="pt-BR" sz="1800"/>
              <a:t>possibilidade de ocorrência de reações químicas em seu interior.</a:t>
            </a:r>
          </a:p>
        </p:txBody>
      </p:sp>
      <p:pic>
        <p:nvPicPr>
          <p:cNvPr id="131076" name="Picture 4" descr="coacervato2">
            <a:extLst>
              <a:ext uri="{FF2B5EF4-FFF2-40B4-BE49-F238E27FC236}">
                <a16:creationId xmlns:a16="http://schemas.microsoft.com/office/drawing/2014/main" id="{376F8A10-3286-416E-91EE-E2B59B857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284538"/>
            <a:ext cx="2643188" cy="3097212"/>
          </a:xfrm>
          <a:prstGeom prst="rect">
            <a:avLst/>
          </a:prstGeom>
          <a:noFill/>
          <a:extLst>
            <a:ext uri="{909E8E84-426E-40DD-AFC4-6F175D3DCCD1}">
              <a14:hiddenFill xmlns:a14="http://schemas.microsoft.com/office/drawing/2010/main">
                <a:solidFill>
                  <a:srgbClr val="FFFFFF"/>
                </a:solidFill>
              </a14:hiddenFill>
            </a:ext>
          </a:extLst>
        </p:spPr>
      </p:pic>
      <p:pic>
        <p:nvPicPr>
          <p:cNvPr id="131077" name="Picture 5" descr="Coacervados">
            <a:extLst>
              <a:ext uri="{FF2B5EF4-FFF2-40B4-BE49-F238E27FC236}">
                <a16:creationId xmlns:a16="http://schemas.microsoft.com/office/drawing/2014/main" id="{4E58438C-533B-4D08-B876-C6DE028CC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484313"/>
            <a:ext cx="2592388" cy="1630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D37CCED-D01F-4C4C-A59D-43A5D88F8C15}"/>
              </a:ext>
            </a:extLst>
          </p:cNvPr>
          <p:cNvSpPr>
            <a:spLocks noGrp="1" noChangeArrowheads="1"/>
          </p:cNvSpPr>
          <p:nvPr>
            <p:ph type="title"/>
          </p:nvPr>
        </p:nvSpPr>
        <p:spPr/>
        <p:txBody>
          <a:bodyPr/>
          <a:lstStyle/>
          <a:p>
            <a:r>
              <a:rPr lang="pt-BR" altLang="pt-BR"/>
              <a:t>TEORIA DA ABIOGÊNESE</a:t>
            </a:r>
          </a:p>
        </p:txBody>
      </p:sp>
      <p:sp>
        <p:nvSpPr>
          <p:cNvPr id="82947" name="Rectangle 3">
            <a:extLst>
              <a:ext uri="{FF2B5EF4-FFF2-40B4-BE49-F238E27FC236}">
                <a16:creationId xmlns:a16="http://schemas.microsoft.com/office/drawing/2014/main" id="{F52728AC-2C43-415F-B290-D20BA1648F0A}"/>
              </a:ext>
            </a:extLst>
          </p:cNvPr>
          <p:cNvSpPr>
            <a:spLocks noGrp="1" noChangeArrowheads="1"/>
          </p:cNvSpPr>
          <p:nvPr>
            <p:ph idx="1"/>
          </p:nvPr>
        </p:nvSpPr>
        <p:spPr>
          <a:xfrm>
            <a:off x="395288" y="1600200"/>
            <a:ext cx="6059487" cy="4708525"/>
          </a:xfrm>
        </p:spPr>
        <p:txBody>
          <a:bodyPr/>
          <a:lstStyle/>
          <a:p>
            <a:pPr>
              <a:lnSpc>
                <a:spcPct val="90000"/>
              </a:lnSpc>
            </a:pPr>
            <a:r>
              <a:rPr lang="pt-BR" altLang="pt-BR" b="1"/>
              <a:t>Jan Baptiste van Helmont</a:t>
            </a:r>
            <a:r>
              <a:rPr lang="pt-BR" altLang="pt-BR"/>
              <a:t> (1577-1644) </a:t>
            </a:r>
            <a:r>
              <a:rPr lang="pt-BR" altLang="pt-BR">
                <a:solidFill>
                  <a:srgbClr val="CC3300"/>
                </a:solidFill>
                <a:sym typeface="Wingdings 3" panose="05040102010807070707" pitchFamily="18" charset="2"/>
              </a:rPr>
              <a:t></a:t>
            </a:r>
            <a:r>
              <a:rPr lang="pt-BR" altLang="pt-BR">
                <a:sym typeface="Wingdings 3" panose="05040102010807070707" pitchFamily="18" charset="2"/>
              </a:rPr>
              <a:t> </a:t>
            </a:r>
            <a:r>
              <a:rPr lang="pt-BR" altLang="pt-BR"/>
              <a:t>receita para produzir seres vivos:</a:t>
            </a:r>
          </a:p>
          <a:p>
            <a:pPr lvl="1">
              <a:lnSpc>
                <a:spcPct val="90000"/>
              </a:lnSpc>
            </a:pPr>
            <a:r>
              <a:rPr lang="pt-BR" altLang="pt-BR"/>
              <a:t>misturar uma roupa suada e suja de mulher com germe de trigo em um local protegido e esperar vinte e um dias para se obter ratos. </a:t>
            </a:r>
          </a:p>
          <a:p>
            <a:pPr lvl="2">
              <a:lnSpc>
                <a:spcPct val="90000"/>
              </a:lnSpc>
            </a:pPr>
            <a:r>
              <a:rPr lang="pt-BR" altLang="pt-BR">
                <a:solidFill>
                  <a:schemeClr val="accent2"/>
                </a:solidFill>
                <a:effectLst>
                  <a:outerShdw blurRad="38100" dist="38100" dir="2700000" algn="tl">
                    <a:srgbClr val="C0C0C0"/>
                  </a:outerShdw>
                </a:effectLst>
              </a:rPr>
              <a:t>O que se sabe hoje</a:t>
            </a:r>
            <a:r>
              <a:rPr lang="pt-BR" altLang="pt-BR"/>
              <a:t> </a:t>
            </a:r>
            <a:r>
              <a:rPr lang="pt-BR" altLang="pt-BR">
                <a:solidFill>
                  <a:srgbClr val="CC3300"/>
                </a:solidFill>
                <a:sym typeface="Wingdings 3" panose="05040102010807070707" pitchFamily="18" charset="2"/>
              </a:rPr>
              <a:t></a:t>
            </a:r>
            <a:r>
              <a:rPr lang="pt-BR" altLang="pt-BR"/>
              <a:t> os ratos aparecem por atração a essa mistura e não a partir dela.</a:t>
            </a:r>
          </a:p>
        </p:txBody>
      </p:sp>
      <p:pic>
        <p:nvPicPr>
          <p:cNvPr id="82949" name="Picture 5" descr="geração espontânea">
            <a:extLst>
              <a:ext uri="{FF2B5EF4-FFF2-40B4-BE49-F238E27FC236}">
                <a16:creationId xmlns:a16="http://schemas.microsoft.com/office/drawing/2014/main" id="{430590FA-5F28-4282-B272-BF3904E0A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4365625"/>
            <a:ext cx="2663825" cy="2146300"/>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Jan Baptiste van Helmont">
            <a:extLst>
              <a:ext uri="{FF2B5EF4-FFF2-40B4-BE49-F238E27FC236}">
                <a16:creationId xmlns:a16="http://schemas.microsoft.com/office/drawing/2014/main" id="{90222061-430F-4F56-8678-F3820BAEA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557338"/>
            <a:ext cx="2119313" cy="2665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E737863-BA62-423C-98DE-2CFE1A6EFC70}"/>
              </a:ext>
            </a:extLst>
          </p:cNvPr>
          <p:cNvSpPr>
            <a:spLocks noGrp="1" noChangeArrowheads="1"/>
          </p:cNvSpPr>
          <p:nvPr>
            <p:ph type="title"/>
          </p:nvPr>
        </p:nvSpPr>
        <p:spPr/>
        <p:txBody>
          <a:bodyPr/>
          <a:lstStyle/>
          <a:p>
            <a:r>
              <a:rPr lang="pt-BR" altLang="pt-BR" i="1">
                <a:solidFill>
                  <a:srgbClr val="008BEA"/>
                </a:solidFill>
              </a:rPr>
              <a:t>Hipótese de Oparin e Haldane</a:t>
            </a:r>
          </a:p>
        </p:txBody>
      </p:sp>
      <p:pic>
        <p:nvPicPr>
          <p:cNvPr id="133124" name="Picture 4" descr="Teoria de Oparin1">
            <a:extLst>
              <a:ext uri="{FF2B5EF4-FFF2-40B4-BE49-F238E27FC236}">
                <a16:creationId xmlns:a16="http://schemas.microsoft.com/office/drawing/2014/main" id="{719D52E7-3809-4F39-B118-1A35EA70A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8353425" cy="4824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A021D3CF-75FA-4082-B302-CC0461ED752C}"/>
              </a:ext>
            </a:extLst>
          </p:cNvPr>
          <p:cNvSpPr>
            <a:spLocks noGrp="1" noChangeArrowheads="1"/>
          </p:cNvSpPr>
          <p:nvPr>
            <p:ph type="title"/>
          </p:nvPr>
        </p:nvSpPr>
        <p:spPr/>
        <p:txBody>
          <a:bodyPr/>
          <a:lstStyle/>
          <a:p>
            <a:r>
              <a:rPr lang="pt-BR" altLang="pt-BR" i="1">
                <a:solidFill>
                  <a:srgbClr val="008BEA"/>
                </a:solidFill>
              </a:rPr>
              <a:t>Hipótese de Oparin e Haldane</a:t>
            </a:r>
          </a:p>
        </p:txBody>
      </p:sp>
      <p:graphicFrame>
        <p:nvGraphicFramePr>
          <p:cNvPr id="137318" name="Group 102">
            <a:extLst>
              <a:ext uri="{FF2B5EF4-FFF2-40B4-BE49-F238E27FC236}">
                <a16:creationId xmlns:a16="http://schemas.microsoft.com/office/drawing/2014/main" id="{4069BA61-5ECF-45BA-BC5E-CDE4C4703896}"/>
              </a:ext>
            </a:extLst>
          </p:cNvPr>
          <p:cNvGraphicFramePr>
            <a:graphicFrameLocks noGrp="1"/>
          </p:cNvGraphicFramePr>
          <p:nvPr>
            <p:ph type="tbl" idx="1"/>
          </p:nvPr>
        </p:nvGraphicFramePr>
        <p:xfrm>
          <a:off x="179388" y="1717675"/>
          <a:ext cx="8713787" cy="4591686"/>
        </p:xfrm>
        <a:graphic>
          <a:graphicData uri="http://schemas.openxmlformats.org/drawingml/2006/table">
            <a:tbl>
              <a:tblPr/>
              <a:tblGrid>
                <a:gridCol w="2905125">
                  <a:extLst>
                    <a:ext uri="{9D8B030D-6E8A-4147-A177-3AD203B41FA5}">
                      <a16:colId xmlns:a16="http://schemas.microsoft.com/office/drawing/2014/main" val="801639361"/>
                    </a:ext>
                  </a:extLst>
                </a:gridCol>
                <a:gridCol w="2903537">
                  <a:extLst>
                    <a:ext uri="{9D8B030D-6E8A-4147-A177-3AD203B41FA5}">
                      <a16:colId xmlns:a16="http://schemas.microsoft.com/office/drawing/2014/main" val="2843481557"/>
                    </a:ext>
                  </a:extLst>
                </a:gridCol>
                <a:gridCol w="2905125">
                  <a:extLst>
                    <a:ext uri="{9D8B030D-6E8A-4147-A177-3AD203B41FA5}">
                      <a16:colId xmlns:a16="http://schemas.microsoft.com/office/drawing/2014/main" val="3261536551"/>
                    </a:ext>
                  </a:extLst>
                </a:gridCol>
              </a:tblGrid>
              <a:tr h="576263">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pt-BR" altLang="pt-BR" sz="2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28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OPARIN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2800" b="1" i="0" u="none" strike="noStrike" cap="none" normalizeH="0" baseline="0">
                          <a:ln>
                            <a:noFill/>
                          </a:ln>
                          <a:solidFill>
                            <a:schemeClr val="bg1"/>
                          </a:solidFill>
                          <a:effectLst>
                            <a:outerShdw blurRad="38100" dist="38100" dir="2700000" algn="tl">
                              <a:srgbClr val="000000"/>
                            </a:outerShdw>
                          </a:effectLst>
                          <a:latin typeface="Arial" panose="020B0604020202020204" pitchFamily="34" charset="0"/>
                        </a:rPr>
                        <a:t>HALDANE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val="3781133589"/>
                  </a:ext>
                </a:extLst>
              </a:tr>
              <a:tr h="904875">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2000" b="0" i="0" u="none" strike="noStrike" cap="none" normalizeH="0" baseline="0">
                          <a:ln>
                            <a:noFill/>
                          </a:ln>
                          <a:solidFill>
                            <a:schemeClr val="bg1"/>
                          </a:solidFill>
                          <a:effectLst/>
                          <a:latin typeface="Arial" panose="020B0604020202020204" pitchFamily="34" charset="0"/>
                        </a:rPr>
                        <a:t>Composição da atmosfera primitiva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Sem oxigênio. Com metano, gás amônio, hidrogênio e vapor d’água.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Sem oxigênio. Com gás carbônico, gás amônio e vapor d’água.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9504129"/>
                  </a:ext>
                </a:extLst>
              </a:tr>
              <a:tr h="906463">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2000" b="0" i="0" u="none" strike="noStrike" cap="none" normalizeH="0" baseline="0">
                          <a:ln>
                            <a:noFill/>
                          </a:ln>
                          <a:solidFill>
                            <a:schemeClr val="bg1"/>
                          </a:solidFill>
                          <a:effectLst/>
                          <a:latin typeface="Arial" panose="020B0604020202020204" pitchFamily="34" charset="0"/>
                        </a:rPr>
                        <a:t>Fonte de carbono para as moléculas orgânicas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Metano.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Gás carbônico.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9153095"/>
                  </a:ext>
                </a:extLst>
              </a:tr>
              <a:tr h="904875">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2000" b="0" i="0" u="none" strike="noStrike" cap="none" normalizeH="0" baseline="0">
                          <a:ln>
                            <a:noFill/>
                          </a:ln>
                          <a:solidFill>
                            <a:schemeClr val="bg1"/>
                          </a:solidFill>
                          <a:effectLst/>
                          <a:latin typeface="Arial" panose="020B0604020202020204" pitchFamily="34" charset="0"/>
                        </a:rPr>
                        <a:t>Local de síntese pré-biótica da matéria orgânica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Atmosfera e depois oceanos.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Atmosfera e depois oceanos.</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7088398"/>
                  </a:ext>
                </a:extLst>
              </a:tr>
              <a:tr h="904875">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2000" b="0" i="0" u="none" strike="noStrike" cap="none" normalizeH="0" baseline="0">
                          <a:ln>
                            <a:noFill/>
                          </a:ln>
                          <a:solidFill>
                            <a:schemeClr val="bg1"/>
                          </a:solidFill>
                          <a:effectLst/>
                          <a:latin typeface="Arial" panose="020B0604020202020204" pitchFamily="34" charset="0"/>
                        </a:rPr>
                        <a:t>Mecanismo</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Aparecimento espontâneo de coacervatos seguido da evolução das células.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Font typeface="Wingdings 2" panose="05020102010507070707" pitchFamily="18" charset="2"/>
                        <a:defRPr sz="2400">
                          <a:solidFill>
                            <a:schemeClr val="tx1"/>
                          </a:solidFill>
                          <a:latin typeface="Arial" panose="020B0604020202020204" pitchFamily="34" charset="0"/>
                        </a:defRPr>
                      </a:lvl2pPr>
                      <a:lvl3pPr>
                        <a:spcBef>
                          <a:spcPct val="20000"/>
                        </a:spcBef>
                        <a:buClr>
                          <a:schemeClr val="accent2"/>
                        </a:buClr>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Font typeface="Arial" panose="020B0604020202020204" pitchFamily="34" charset="0"/>
                        <a:defRPr>
                          <a:solidFill>
                            <a:schemeClr val="tx1"/>
                          </a:solidFill>
                          <a:latin typeface="Arial" panose="020B0604020202020204" pitchFamily="34" charset="0"/>
                        </a:defRPr>
                      </a:lvl4pPr>
                      <a:lvl5pPr>
                        <a:spcBef>
                          <a:spcPct val="20000"/>
                        </a:spcBef>
                        <a:buClr>
                          <a:schemeClr val="accent2"/>
                        </a:buClr>
                        <a:buFont typeface="Arial" panose="020B0604020202020204" pitchFamily="34" charset="0"/>
                        <a:defRPr>
                          <a:solidFill>
                            <a:schemeClr val="tx1"/>
                          </a:solidFill>
                          <a:latin typeface="Arial" panose="020B0604020202020204" pitchFamily="34" charset="0"/>
                        </a:defRPr>
                      </a:lvl5pPr>
                      <a:lvl6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6pPr>
                      <a:lvl7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7pPr>
                      <a:lvl8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8pPr>
                      <a:lvl9pPr fontAlgn="base">
                        <a:spcBef>
                          <a:spcPct val="20000"/>
                        </a:spcBef>
                        <a:spcAft>
                          <a:spcPct val="0"/>
                        </a:spcAft>
                        <a:buClr>
                          <a:schemeClr val="accent2"/>
                        </a:buClr>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pt-BR" altLang="pt-BR" sz="1800" b="0" i="0" u="none" strike="noStrike" cap="none" normalizeH="0" baseline="0">
                          <a:ln>
                            <a:noFill/>
                          </a:ln>
                          <a:solidFill>
                            <a:schemeClr val="tx1"/>
                          </a:solidFill>
                          <a:effectLst/>
                          <a:latin typeface="Arial" panose="020B0604020202020204" pitchFamily="34" charset="0"/>
                        </a:rPr>
                        <a:t>Síntese de substâncias orgânicas cada vez mais complexas na presença de radiação ultra-violeta.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1438524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1F629AA-D6CD-4626-AFA4-0418182C1C03}"/>
              </a:ext>
            </a:extLst>
          </p:cNvPr>
          <p:cNvSpPr>
            <a:spLocks noGrp="1" noChangeArrowheads="1"/>
          </p:cNvSpPr>
          <p:nvPr>
            <p:ph type="title"/>
          </p:nvPr>
        </p:nvSpPr>
        <p:spPr/>
        <p:txBody>
          <a:bodyPr/>
          <a:lstStyle/>
          <a:p>
            <a:r>
              <a:rPr lang="pt-BR" altLang="pt-BR" i="1">
                <a:solidFill>
                  <a:srgbClr val="008BEA"/>
                </a:solidFill>
              </a:rPr>
              <a:t>Experimento de Miller-Urey</a:t>
            </a:r>
          </a:p>
        </p:txBody>
      </p:sp>
      <p:sp>
        <p:nvSpPr>
          <p:cNvPr id="139267" name="Rectangle 3">
            <a:extLst>
              <a:ext uri="{FF2B5EF4-FFF2-40B4-BE49-F238E27FC236}">
                <a16:creationId xmlns:a16="http://schemas.microsoft.com/office/drawing/2014/main" id="{ABC6F07A-9978-4086-8FB5-8B8497D9DE37}"/>
              </a:ext>
            </a:extLst>
          </p:cNvPr>
          <p:cNvSpPr>
            <a:spLocks noGrp="1" noChangeArrowheads="1"/>
          </p:cNvSpPr>
          <p:nvPr>
            <p:ph idx="1"/>
          </p:nvPr>
        </p:nvSpPr>
        <p:spPr>
          <a:xfrm>
            <a:off x="179388" y="1600200"/>
            <a:ext cx="5545137" cy="4924425"/>
          </a:xfrm>
        </p:spPr>
        <p:txBody>
          <a:bodyPr>
            <a:normAutofit/>
          </a:bodyPr>
          <a:lstStyle/>
          <a:p>
            <a:pPr>
              <a:lnSpc>
                <a:spcPct val="80000"/>
              </a:lnSpc>
            </a:pPr>
            <a:r>
              <a:rPr lang="pt-BR" altLang="pt-BR" sz="1800"/>
              <a:t>Em 1953, </a:t>
            </a:r>
            <a:r>
              <a:rPr lang="pt-BR" altLang="pt-BR" sz="1800" b="1"/>
              <a:t>Stanley Lloyd Miller</a:t>
            </a:r>
            <a:r>
              <a:rPr lang="pt-BR" altLang="pt-BR" sz="1800"/>
              <a:t> (1930-2007) e </a:t>
            </a:r>
            <a:r>
              <a:rPr lang="pt-BR" altLang="pt-BR" sz="1800" b="1"/>
              <a:t>Harold Clayton Urey</a:t>
            </a:r>
            <a:r>
              <a:rPr lang="pt-BR" altLang="pt-BR" sz="1800"/>
              <a:t> (1893-1981) verificaram experimentalmente a possibilidade de formação de moléculas orgânicas nas condições da Terra primitiva:</a:t>
            </a:r>
          </a:p>
          <a:p>
            <a:pPr lvl="1">
              <a:lnSpc>
                <a:spcPct val="80000"/>
              </a:lnSpc>
            </a:pPr>
            <a:r>
              <a:rPr lang="pt-BR" altLang="pt-BR" sz="1600"/>
              <a:t>simulador constituído por tubos e balões de vidro interligados contendo uma mistura gasosa que simulava a atmosfera primitiva:</a:t>
            </a:r>
          </a:p>
          <a:p>
            <a:pPr lvl="2">
              <a:lnSpc>
                <a:spcPct val="80000"/>
              </a:lnSpc>
            </a:pPr>
            <a:r>
              <a:rPr lang="pt-BR" altLang="pt-BR" sz="1400"/>
              <a:t>metano (CH</a:t>
            </a:r>
            <a:r>
              <a:rPr lang="pt-BR" altLang="pt-BR" sz="1400" baseline="-25000"/>
              <a:t>3</a:t>
            </a:r>
            <a:r>
              <a:rPr lang="pt-BR" altLang="pt-BR" sz="1400"/>
              <a:t>), </a:t>
            </a:r>
          </a:p>
          <a:p>
            <a:pPr lvl="2">
              <a:lnSpc>
                <a:spcPct val="80000"/>
              </a:lnSpc>
            </a:pPr>
            <a:r>
              <a:rPr lang="pt-BR" altLang="pt-BR" sz="1400"/>
              <a:t>amônia (NH</a:t>
            </a:r>
            <a:r>
              <a:rPr lang="pt-BR" altLang="pt-BR" sz="1400" baseline="-25000"/>
              <a:t>3</a:t>
            </a:r>
            <a:r>
              <a:rPr lang="pt-BR" altLang="pt-BR" sz="1400"/>
              <a:t>), </a:t>
            </a:r>
          </a:p>
          <a:p>
            <a:pPr lvl="2">
              <a:lnSpc>
                <a:spcPct val="80000"/>
              </a:lnSpc>
            </a:pPr>
            <a:r>
              <a:rPr lang="pt-BR" altLang="pt-BR" sz="1400"/>
              <a:t>hidrogênio (H</a:t>
            </a:r>
            <a:r>
              <a:rPr lang="pt-BR" altLang="pt-BR" sz="1400" baseline="-25000"/>
              <a:t>2</a:t>
            </a:r>
            <a:r>
              <a:rPr lang="pt-BR" altLang="pt-BR" sz="1400"/>
              <a:t>),</a:t>
            </a:r>
          </a:p>
          <a:p>
            <a:pPr lvl="2">
              <a:lnSpc>
                <a:spcPct val="80000"/>
              </a:lnSpc>
            </a:pPr>
            <a:r>
              <a:rPr lang="pt-BR" altLang="pt-BR" sz="1400"/>
              <a:t>vapor d’água (H</a:t>
            </a:r>
            <a:r>
              <a:rPr lang="pt-BR" altLang="pt-BR" sz="1400" baseline="-25000"/>
              <a:t>2</a:t>
            </a:r>
            <a:r>
              <a:rPr lang="pt-BR" altLang="pt-BR" sz="1400"/>
              <a:t>O);</a:t>
            </a:r>
          </a:p>
          <a:p>
            <a:pPr lvl="1">
              <a:lnSpc>
                <a:spcPct val="80000"/>
              </a:lnSpc>
            </a:pPr>
            <a:r>
              <a:rPr lang="pt-BR" altLang="pt-BR" sz="1600"/>
              <a:t>mistura gasosa submetida a fortes descargas elétricas durante alguns dias:</a:t>
            </a:r>
          </a:p>
          <a:p>
            <a:pPr lvl="2">
              <a:lnSpc>
                <a:spcPct val="80000"/>
              </a:lnSpc>
            </a:pPr>
            <a:r>
              <a:rPr lang="pt-BR" altLang="pt-BR" sz="1400"/>
              <a:t>simulação dos raios provenientes das tempestades.</a:t>
            </a:r>
          </a:p>
          <a:p>
            <a:pPr lvl="1">
              <a:lnSpc>
                <a:spcPct val="80000"/>
              </a:lnSpc>
            </a:pPr>
            <a:r>
              <a:rPr lang="pt-BR" altLang="pt-BR" sz="1600"/>
              <a:t>condensador </a:t>
            </a:r>
            <a:r>
              <a:rPr lang="pt-BR" altLang="pt-BR" sz="1600">
                <a:solidFill>
                  <a:srgbClr val="CC3300"/>
                </a:solidFill>
                <a:sym typeface="Wingdings 3" panose="05040102010807070707" pitchFamily="18" charset="2"/>
              </a:rPr>
              <a:t></a:t>
            </a:r>
            <a:r>
              <a:rPr lang="pt-BR" altLang="pt-BR" sz="1600">
                <a:sym typeface="Wingdings 3" panose="05040102010807070707" pitchFamily="18" charset="2"/>
              </a:rPr>
              <a:t> </a:t>
            </a:r>
            <a:r>
              <a:rPr lang="pt-BR" altLang="pt-BR" sz="1600"/>
              <a:t>resfriamento da mistura de gases:</a:t>
            </a:r>
          </a:p>
          <a:p>
            <a:pPr lvl="2">
              <a:lnSpc>
                <a:spcPct val="80000"/>
              </a:lnSpc>
            </a:pPr>
            <a:r>
              <a:rPr lang="pt-BR" altLang="pt-BR" sz="1400"/>
              <a:t>simulação das chuvas e da formação dos mares primitivos.</a:t>
            </a:r>
          </a:p>
          <a:p>
            <a:pPr lvl="1">
              <a:lnSpc>
                <a:spcPct val="80000"/>
              </a:lnSpc>
            </a:pPr>
            <a:r>
              <a:rPr lang="pt-BR" altLang="pt-BR" sz="1600"/>
              <a:t>aquecedor </a:t>
            </a:r>
            <a:r>
              <a:rPr lang="pt-BR" altLang="pt-BR" sz="1600">
                <a:solidFill>
                  <a:srgbClr val="CC3300"/>
                </a:solidFill>
                <a:sym typeface="Wingdings 3" panose="05040102010807070707" pitchFamily="18" charset="2"/>
              </a:rPr>
              <a:t></a:t>
            </a:r>
            <a:r>
              <a:rPr lang="pt-BR" altLang="pt-BR" sz="1600"/>
              <a:t> retorno da água ao estado de vapor:</a:t>
            </a:r>
          </a:p>
          <a:p>
            <a:pPr lvl="2">
              <a:lnSpc>
                <a:spcPct val="80000"/>
              </a:lnSpc>
            </a:pPr>
            <a:r>
              <a:rPr lang="pt-BR" altLang="pt-BR" sz="1400"/>
              <a:t>simulação da evaporação da água na superfície quente da Terra primitiva.</a:t>
            </a:r>
          </a:p>
        </p:txBody>
      </p:sp>
      <p:grpSp>
        <p:nvGrpSpPr>
          <p:cNvPr id="139270" name="Group 6">
            <a:extLst>
              <a:ext uri="{FF2B5EF4-FFF2-40B4-BE49-F238E27FC236}">
                <a16:creationId xmlns:a16="http://schemas.microsoft.com/office/drawing/2014/main" id="{3A7C1DDF-E523-4062-A9F3-E77E62D2ED6B}"/>
              </a:ext>
            </a:extLst>
          </p:cNvPr>
          <p:cNvGrpSpPr>
            <a:grpSpLocks/>
          </p:cNvGrpSpPr>
          <p:nvPr/>
        </p:nvGrpSpPr>
        <p:grpSpPr bwMode="auto">
          <a:xfrm>
            <a:off x="5724525" y="1555750"/>
            <a:ext cx="3311525" cy="5041900"/>
            <a:chOff x="3606" y="980"/>
            <a:chExt cx="2086" cy="3176"/>
          </a:xfrm>
        </p:grpSpPr>
        <p:pic>
          <p:nvPicPr>
            <p:cNvPr id="139268" name="Picture 4" descr="Experimento de Stanley Miller">
              <a:extLst>
                <a:ext uri="{FF2B5EF4-FFF2-40B4-BE49-F238E27FC236}">
                  <a16:creationId xmlns:a16="http://schemas.microsoft.com/office/drawing/2014/main" id="{B381D9E1-3B5F-4241-BB8B-8C0A1A246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 y="980"/>
              <a:ext cx="2013" cy="2450"/>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a:extLst>
                <a:ext uri="{FF2B5EF4-FFF2-40B4-BE49-F238E27FC236}">
                  <a16:creationId xmlns:a16="http://schemas.microsoft.com/office/drawing/2014/main" id="{77FCDF21-C201-4B95-B125-1C37FA421295}"/>
                </a:ext>
              </a:extLst>
            </p:cNvPr>
            <p:cNvSpPr txBox="1">
              <a:spLocks noChangeArrowheads="1"/>
            </p:cNvSpPr>
            <p:nvPr/>
          </p:nvSpPr>
          <p:spPr bwMode="auto">
            <a:xfrm>
              <a:off x="3606" y="3428"/>
              <a:ext cx="2041"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1400">
                  <a:solidFill>
                    <a:schemeClr val="accent2"/>
                  </a:solidFill>
                </a:rPr>
                <a:t>Testes químicos revelaram a presença de diversas substâncias ausentes no início do experimento; entre elas os aminoácidos alanina e glicina e outras substâncias orgânicas mais simples.</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DD202C96-16BF-46E5-AF02-1FF20D0D6087}"/>
              </a:ext>
            </a:extLst>
          </p:cNvPr>
          <p:cNvSpPr>
            <a:spLocks noGrp="1" noChangeArrowheads="1"/>
          </p:cNvSpPr>
          <p:nvPr>
            <p:ph type="title"/>
          </p:nvPr>
        </p:nvSpPr>
        <p:spPr/>
        <p:txBody>
          <a:bodyPr/>
          <a:lstStyle/>
          <a:p>
            <a:r>
              <a:rPr lang="pt-BR" altLang="pt-BR" i="1">
                <a:solidFill>
                  <a:srgbClr val="008BEA"/>
                </a:solidFill>
              </a:rPr>
              <a:t>Miller e Urey</a:t>
            </a:r>
          </a:p>
        </p:txBody>
      </p:sp>
      <p:grpSp>
        <p:nvGrpSpPr>
          <p:cNvPr id="140300" name="Group 12">
            <a:extLst>
              <a:ext uri="{FF2B5EF4-FFF2-40B4-BE49-F238E27FC236}">
                <a16:creationId xmlns:a16="http://schemas.microsoft.com/office/drawing/2014/main" id="{E09952DF-8CA8-4066-91FE-E7D43FC53AAE}"/>
              </a:ext>
            </a:extLst>
          </p:cNvPr>
          <p:cNvGrpSpPr>
            <a:grpSpLocks/>
          </p:cNvGrpSpPr>
          <p:nvPr/>
        </p:nvGrpSpPr>
        <p:grpSpPr bwMode="auto">
          <a:xfrm>
            <a:off x="4716463" y="1628775"/>
            <a:ext cx="3095625" cy="2527300"/>
            <a:chOff x="2971" y="1026"/>
            <a:chExt cx="1950" cy="1592"/>
          </a:xfrm>
        </p:grpSpPr>
        <p:pic>
          <p:nvPicPr>
            <p:cNvPr id="140293" name="Picture 5" descr="Stanley+Miller+4">
              <a:extLst>
                <a:ext uri="{FF2B5EF4-FFF2-40B4-BE49-F238E27FC236}">
                  <a16:creationId xmlns:a16="http://schemas.microsoft.com/office/drawing/2014/main" id="{E3C6CA0E-A817-4194-8656-63F0C147B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 y="1026"/>
              <a:ext cx="1950" cy="1365"/>
            </a:xfrm>
            <a:prstGeom prst="rect">
              <a:avLst/>
            </a:prstGeom>
            <a:noFill/>
            <a:extLst>
              <a:ext uri="{909E8E84-426E-40DD-AFC4-6F175D3DCCD1}">
                <a14:hiddenFill xmlns:a14="http://schemas.microsoft.com/office/drawing/2010/main">
                  <a:solidFill>
                    <a:srgbClr val="FFFFFF"/>
                  </a:solidFill>
                </a14:hiddenFill>
              </a:ext>
            </a:extLst>
          </p:spPr>
        </p:pic>
        <p:sp>
          <p:nvSpPr>
            <p:cNvPr id="140294" name="Text Box 6">
              <a:extLst>
                <a:ext uri="{FF2B5EF4-FFF2-40B4-BE49-F238E27FC236}">
                  <a16:creationId xmlns:a16="http://schemas.microsoft.com/office/drawing/2014/main" id="{3E3505FA-E393-4F75-ACFE-5EED930ADC68}"/>
                </a:ext>
              </a:extLst>
            </p:cNvPr>
            <p:cNvSpPr txBox="1">
              <a:spLocks noChangeArrowheads="1"/>
            </p:cNvSpPr>
            <p:nvPr/>
          </p:nvSpPr>
          <p:spPr bwMode="auto">
            <a:xfrm>
              <a:off x="3016" y="2387"/>
              <a:ext cx="19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Miller - 1996</a:t>
              </a:r>
            </a:p>
          </p:txBody>
        </p:sp>
      </p:grpSp>
      <p:grpSp>
        <p:nvGrpSpPr>
          <p:cNvPr id="140301" name="Group 13">
            <a:extLst>
              <a:ext uri="{FF2B5EF4-FFF2-40B4-BE49-F238E27FC236}">
                <a16:creationId xmlns:a16="http://schemas.microsoft.com/office/drawing/2014/main" id="{58631419-2679-43A9-8D26-A73A38F84BF1}"/>
              </a:ext>
            </a:extLst>
          </p:cNvPr>
          <p:cNvGrpSpPr>
            <a:grpSpLocks/>
          </p:cNvGrpSpPr>
          <p:nvPr/>
        </p:nvGrpSpPr>
        <p:grpSpPr bwMode="auto">
          <a:xfrm>
            <a:off x="1116013" y="1628775"/>
            <a:ext cx="3384550" cy="2527300"/>
            <a:chOff x="703" y="1026"/>
            <a:chExt cx="2132" cy="1592"/>
          </a:xfrm>
        </p:grpSpPr>
        <p:pic>
          <p:nvPicPr>
            <p:cNvPr id="140292" name="Picture 4" descr="Stanley+Miller+1">
              <a:extLst>
                <a:ext uri="{FF2B5EF4-FFF2-40B4-BE49-F238E27FC236}">
                  <a16:creationId xmlns:a16="http://schemas.microsoft.com/office/drawing/2014/main" id="{D83E7F7F-38C6-4213-B32A-42C7BA39A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 y="1026"/>
              <a:ext cx="2132" cy="1353"/>
            </a:xfrm>
            <a:prstGeom prst="rect">
              <a:avLst/>
            </a:prstGeom>
            <a:noFill/>
            <a:extLst>
              <a:ext uri="{909E8E84-426E-40DD-AFC4-6F175D3DCCD1}">
                <a14:hiddenFill xmlns:a14="http://schemas.microsoft.com/office/drawing/2010/main">
                  <a:solidFill>
                    <a:srgbClr val="FFFFFF"/>
                  </a:solidFill>
                </a14:hiddenFill>
              </a:ext>
            </a:extLst>
          </p:spPr>
        </p:pic>
        <p:sp>
          <p:nvSpPr>
            <p:cNvPr id="140295" name="Text Box 7">
              <a:extLst>
                <a:ext uri="{FF2B5EF4-FFF2-40B4-BE49-F238E27FC236}">
                  <a16:creationId xmlns:a16="http://schemas.microsoft.com/office/drawing/2014/main" id="{A8F5992B-DF5E-4B6B-85EF-DCAEFF9D56EC}"/>
                </a:ext>
              </a:extLst>
            </p:cNvPr>
            <p:cNvSpPr txBox="1">
              <a:spLocks noChangeArrowheads="1"/>
            </p:cNvSpPr>
            <p:nvPr/>
          </p:nvSpPr>
          <p:spPr bwMode="auto">
            <a:xfrm>
              <a:off x="748" y="2387"/>
              <a:ext cx="20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Miller - 1953</a:t>
              </a:r>
            </a:p>
          </p:txBody>
        </p:sp>
      </p:grpSp>
      <p:grpSp>
        <p:nvGrpSpPr>
          <p:cNvPr id="140303" name="Group 15">
            <a:extLst>
              <a:ext uri="{FF2B5EF4-FFF2-40B4-BE49-F238E27FC236}">
                <a16:creationId xmlns:a16="http://schemas.microsoft.com/office/drawing/2014/main" id="{4F02A5FB-03FC-470F-9762-784B38DA3175}"/>
              </a:ext>
            </a:extLst>
          </p:cNvPr>
          <p:cNvGrpSpPr>
            <a:grpSpLocks/>
          </p:cNvGrpSpPr>
          <p:nvPr/>
        </p:nvGrpSpPr>
        <p:grpSpPr bwMode="auto">
          <a:xfrm>
            <a:off x="2987675" y="4221163"/>
            <a:ext cx="4464050" cy="2306637"/>
            <a:chOff x="1882" y="2659"/>
            <a:chExt cx="2812" cy="1453"/>
          </a:xfrm>
        </p:grpSpPr>
        <p:pic>
          <p:nvPicPr>
            <p:cNvPr id="140299" name="Picture 11" descr="urey">
              <a:extLst>
                <a:ext uri="{FF2B5EF4-FFF2-40B4-BE49-F238E27FC236}">
                  <a16:creationId xmlns:a16="http://schemas.microsoft.com/office/drawing/2014/main" id="{F89549DA-605F-4483-B47D-85EBB86765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 y="2659"/>
              <a:ext cx="1860" cy="1453"/>
            </a:xfrm>
            <a:prstGeom prst="rect">
              <a:avLst/>
            </a:prstGeom>
            <a:noFill/>
            <a:extLst>
              <a:ext uri="{909E8E84-426E-40DD-AFC4-6F175D3DCCD1}">
                <a14:hiddenFill xmlns:a14="http://schemas.microsoft.com/office/drawing/2010/main">
                  <a:solidFill>
                    <a:srgbClr val="FFFFFF"/>
                  </a:solidFill>
                </a14:hiddenFill>
              </a:ext>
            </a:extLst>
          </p:spPr>
        </p:pic>
        <p:sp>
          <p:nvSpPr>
            <p:cNvPr id="140302" name="Text Box 14">
              <a:extLst>
                <a:ext uri="{FF2B5EF4-FFF2-40B4-BE49-F238E27FC236}">
                  <a16:creationId xmlns:a16="http://schemas.microsoft.com/office/drawing/2014/main" id="{92E7D124-41FD-4FC6-900B-8090A94C4279}"/>
                </a:ext>
              </a:extLst>
            </p:cNvPr>
            <p:cNvSpPr txBox="1">
              <a:spLocks noChangeArrowheads="1"/>
            </p:cNvSpPr>
            <p:nvPr/>
          </p:nvSpPr>
          <p:spPr bwMode="auto">
            <a:xfrm>
              <a:off x="3742" y="3158"/>
              <a:ext cx="9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a:solidFill>
                    <a:schemeClr val="accent2"/>
                  </a:solidFill>
                </a:rPr>
                <a:t>Urey - 1960</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615FC333-B707-4FED-A33C-3A87060AA310}"/>
              </a:ext>
            </a:extLst>
          </p:cNvPr>
          <p:cNvSpPr>
            <a:spLocks noGrp="1" noChangeArrowheads="1"/>
          </p:cNvSpPr>
          <p:nvPr>
            <p:ph type="title"/>
          </p:nvPr>
        </p:nvSpPr>
        <p:spPr/>
        <p:txBody>
          <a:bodyPr/>
          <a:lstStyle/>
          <a:p>
            <a:r>
              <a:rPr lang="pt-BR" altLang="pt-BR" i="1">
                <a:solidFill>
                  <a:srgbClr val="008BEA"/>
                </a:solidFill>
              </a:rPr>
              <a:t>Experimento de Fox</a:t>
            </a:r>
          </a:p>
        </p:txBody>
      </p:sp>
      <p:sp>
        <p:nvSpPr>
          <p:cNvPr id="143363" name="Rectangle 3">
            <a:extLst>
              <a:ext uri="{FF2B5EF4-FFF2-40B4-BE49-F238E27FC236}">
                <a16:creationId xmlns:a16="http://schemas.microsoft.com/office/drawing/2014/main" id="{AD391796-6898-4D49-8A38-670927A263A9}"/>
              </a:ext>
            </a:extLst>
          </p:cNvPr>
          <p:cNvSpPr>
            <a:spLocks noGrp="1" noChangeArrowheads="1"/>
          </p:cNvSpPr>
          <p:nvPr>
            <p:ph idx="1"/>
          </p:nvPr>
        </p:nvSpPr>
        <p:spPr>
          <a:xfrm>
            <a:off x="457200" y="1600200"/>
            <a:ext cx="4546600" cy="4924425"/>
          </a:xfrm>
        </p:spPr>
        <p:txBody>
          <a:bodyPr>
            <a:normAutofit/>
          </a:bodyPr>
          <a:lstStyle/>
          <a:p>
            <a:pPr>
              <a:lnSpc>
                <a:spcPct val="80000"/>
              </a:lnSpc>
            </a:pPr>
            <a:r>
              <a:rPr lang="pt-BR" altLang="pt-BR" sz="2400"/>
              <a:t>Em 1958, </a:t>
            </a:r>
            <a:r>
              <a:rPr lang="pt-BR" altLang="pt-BR" sz="2400" b="1"/>
              <a:t>Sidney W. Fox</a:t>
            </a:r>
            <a:r>
              <a:rPr lang="pt-BR" altLang="pt-BR" sz="2400"/>
              <a:t> (1912-1998) aqueceu aminoácidos em uma superfície seca, e em seguida adicionou água levemente salgada:</a:t>
            </a:r>
          </a:p>
          <a:p>
            <a:pPr lvl="1">
              <a:lnSpc>
                <a:spcPct val="80000"/>
              </a:lnSpc>
            </a:pPr>
            <a:r>
              <a:rPr lang="pt-BR" altLang="pt-BR" sz="2000"/>
              <a:t>observou em microscópio a presença de pequenas esferas que podiam aumentar de tamanho e se partir em esferas menores </a:t>
            </a:r>
            <a:r>
              <a:rPr lang="pt-BR" altLang="pt-BR" sz="2000">
                <a:solidFill>
                  <a:srgbClr val="CC3300"/>
                </a:solidFill>
                <a:sym typeface="Wingdings 3" panose="05040102010807070707" pitchFamily="18" charset="2"/>
              </a:rPr>
              <a:t></a:t>
            </a:r>
            <a:r>
              <a:rPr lang="pt-BR" altLang="pt-BR" sz="2000"/>
              <a:t> </a:t>
            </a:r>
            <a:r>
              <a:rPr lang="pt-BR" altLang="pt-BR" sz="2000">
                <a:solidFill>
                  <a:schemeClr val="accent2"/>
                </a:solidFill>
                <a:effectLst>
                  <a:outerShdw blurRad="38100" dist="38100" dir="2700000" algn="tl">
                    <a:srgbClr val="C0C0C0"/>
                  </a:outerShdw>
                </a:effectLst>
              </a:rPr>
              <a:t>microsferas</a:t>
            </a:r>
            <a:r>
              <a:rPr lang="pt-BR" altLang="pt-BR" sz="2000"/>
              <a:t>:</a:t>
            </a:r>
          </a:p>
          <a:p>
            <a:pPr lvl="2">
              <a:lnSpc>
                <a:spcPct val="80000"/>
              </a:lnSpc>
            </a:pPr>
            <a:r>
              <a:rPr lang="pt-BR" altLang="pt-BR" sz="1800"/>
              <a:t>bolsas delimitadas por membranas protéicas formadas pela união dos aminoácidos;</a:t>
            </a:r>
          </a:p>
          <a:p>
            <a:pPr lvl="2">
              <a:lnSpc>
                <a:spcPct val="80000"/>
              </a:lnSpc>
            </a:pPr>
            <a:r>
              <a:rPr lang="pt-BR" altLang="pt-BR" sz="1800"/>
              <a:t>podem ter sido importantes no processo de formação dos primeiros seres vivos.</a:t>
            </a:r>
          </a:p>
        </p:txBody>
      </p:sp>
      <p:pic>
        <p:nvPicPr>
          <p:cNvPr id="143364" name="Picture 4" descr="microsferas de Fox">
            <a:extLst>
              <a:ext uri="{FF2B5EF4-FFF2-40B4-BE49-F238E27FC236}">
                <a16:creationId xmlns:a16="http://schemas.microsoft.com/office/drawing/2014/main" id="{4E30611B-7624-4389-9BA5-1CAD6D91E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29000"/>
            <a:ext cx="3095625" cy="2927350"/>
          </a:xfrm>
          <a:prstGeom prst="rect">
            <a:avLst/>
          </a:prstGeom>
          <a:noFill/>
          <a:extLst>
            <a:ext uri="{909E8E84-426E-40DD-AFC4-6F175D3DCCD1}">
              <a14:hiddenFill xmlns:a14="http://schemas.microsoft.com/office/drawing/2010/main">
                <a:solidFill>
                  <a:srgbClr val="FFFFFF"/>
                </a:solidFill>
              </a14:hiddenFill>
            </a:ext>
          </a:extLst>
        </p:spPr>
      </p:pic>
      <p:pic>
        <p:nvPicPr>
          <p:cNvPr id="143365" name="Picture 5" descr="Fox">
            <a:extLst>
              <a:ext uri="{FF2B5EF4-FFF2-40B4-BE49-F238E27FC236}">
                <a16:creationId xmlns:a16="http://schemas.microsoft.com/office/drawing/2014/main" id="{FA8268BB-BF39-4406-952F-9431E4703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57338"/>
            <a:ext cx="4464050" cy="182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CD8A0989-46C3-4539-910D-1EE7A4867FC9}"/>
              </a:ext>
            </a:extLst>
          </p:cNvPr>
          <p:cNvSpPr>
            <a:spLocks noGrp="1" noChangeArrowheads="1"/>
          </p:cNvSpPr>
          <p:nvPr>
            <p:ph type="title"/>
          </p:nvPr>
        </p:nvSpPr>
        <p:spPr/>
        <p:txBody>
          <a:bodyPr/>
          <a:lstStyle/>
          <a:p>
            <a:r>
              <a:rPr lang="pt-BR" altLang="pt-BR" i="1">
                <a:solidFill>
                  <a:schemeClr val="accent2"/>
                </a:solidFill>
              </a:rPr>
              <a:t>Os Primeiros Seres Vivos</a:t>
            </a:r>
          </a:p>
        </p:txBody>
      </p:sp>
      <p:sp>
        <p:nvSpPr>
          <p:cNvPr id="134147" name="Rectangle 3">
            <a:extLst>
              <a:ext uri="{FF2B5EF4-FFF2-40B4-BE49-F238E27FC236}">
                <a16:creationId xmlns:a16="http://schemas.microsoft.com/office/drawing/2014/main" id="{E208D085-F7D2-4081-A6AD-2DF88279FFF5}"/>
              </a:ext>
            </a:extLst>
          </p:cNvPr>
          <p:cNvSpPr>
            <a:spLocks noGrp="1" noChangeArrowheads="1"/>
          </p:cNvSpPr>
          <p:nvPr>
            <p:ph idx="1"/>
          </p:nvPr>
        </p:nvSpPr>
        <p:spPr>
          <a:xfrm>
            <a:off x="457200" y="1600200"/>
            <a:ext cx="8229600" cy="4781550"/>
          </a:xfrm>
        </p:spPr>
        <p:txBody>
          <a:bodyPr>
            <a:normAutofit/>
          </a:bodyPr>
          <a:lstStyle/>
          <a:p>
            <a:pPr>
              <a:lnSpc>
                <a:spcPct val="90000"/>
              </a:lnSpc>
            </a:pPr>
            <a:r>
              <a:rPr lang="pt-BR" altLang="pt-BR" sz="2800">
                <a:sym typeface="Wingdings 3" panose="05040102010807070707" pitchFamily="18" charset="2"/>
              </a:rPr>
              <a:t>Provavelmente surgiram </a:t>
            </a:r>
            <a:r>
              <a:rPr lang="pt-BR" altLang="pt-BR" sz="2800"/>
              <a:t>a partir de um sistema organizado como o dos coacervatos, com algumas diferenças:</a:t>
            </a:r>
          </a:p>
          <a:p>
            <a:pPr lvl="1">
              <a:lnSpc>
                <a:spcPct val="90000"/>
              </a:lnSpc>
            </a:pPr>
            <a:r>
              <a:rPr lang="pt-BR" altLang="pt-BR" sz="2400"/>
              <a:t>presença de uma membrana especial para separação do meio externo;</a:t>
            </a:r>
          </a:p>
          <a:p>
            <a:pPr lvl="1">
              <a:lnSpc>
                <a:spcPct val="90000"/>
              </a:lnSpc>
            </a:pPr>
            <a:r>
              <a:rPr lang="pt-BR" altLang="pt-BR" sz="2400"/>
              <a:t>capacidade de regular as reações químicas internas;</a:t>
            </a:r>
          </a:p>
          <a:p>
            <a:pPr lvl="1">
              <a:lnSpc>
                <a:spcPct val="90000"/>
              </a:lnSpc>
            </a:pPr>
            <a:r>
              <a:rPr lang="pt-BR" altLang="pt-BR" sz="2400"/>
              <a:t>capacidade de reprodução </a:t>
            </a:r>
            <a:r>
              <a:rPr lang="pt-BR" altLang="pt-BR" sz="2400">
                <a:solidFill>
                  <a:srgbClr val="CC3300"/>
                </a:solidFill>
                <a:sym typeface="Wingdings 3" panose="05040102010807070707" pitchFamily="18" charset="2"/>
              </a:rPr>
              <a:t></a:t>
            </a:r>
            <a:r>
              <a:rPr lang="pt-BR" altLang="pt-BR" sz="2400"/>
              <a:t> replicador primordial:</a:t>
            </a:r>
          </a:p>
          <a:p>
            <a:pPr lvl="2">
              <a:lnSpc>
                <a:spcPct val="90000"/>
              </a:lnSpc>
            </a:pPr>
            <a:r>
              <a:rPr lang="pt-BR" altLang="pt-BR" sz="2000"/>
              <a:t>DNA?</a:t>
            </a:r>
          </a:p>
          <a:p>
            <a:pPr lvl="2">
              <a:lnSpc>
                <a:spcPct val="90000"/>
              </a:lnSpc>
            </a:pPr>
            <a:r>
              <a:rPr lang="pt-BR" altLang="pt-BR" sz="2000"/>
              <a:t>RNA?</a:t>
            </a:r>
          </a:p>
          <a:p>
            <a:pPr lvl="2">
              <a:lnSpc>
                <a:spcPct val="90000"/>
              </a:lnSpc>
            </a:pPr>
            <a:r>
              <a:rPr lang="pt-BR" altLang="pt-BR" sz="2000"/>
              <a:t>pré-RNA?</a:t>
            </a:r>
          </a:p>
          <a:p>
            <a:pPr lvl="2">
              <a:lnSpc>
                <a:spcPct val="90000"/>
              </a:lnSpc>
            </a:pPr>
            <a:r>
              <a:rPr lang="pt-BR" altLang="pt-BR" sz="2000"/>
              <a:t>rede de pequenas moléculas movidas                                 por energia?</a:t>
            </a:r>
          </a:p>
        </p:txBody>
      </p:sp>
      <p:pic>
        <p:nvPicPr>
          <p:cNvPr id="134148" name="Picture 4" descr="12-oolb">
            <a:extLst>
              <a:ext uri="{FF2B5EF4-FFF2-40B4-BE49-F238E27FC236}">
                <a16:creationId xmlns:a16="http://schemas.microsoft.com/office/drawing/2014/main" id="{F2C0D9BB-6178-43AD-A25D-EA8223043E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437063"/>
            <a:ext cx="2447925" cy="176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8A8A3240-AA10-4BCC-8480-782AA05D741E}"/>
              </a:ext>
            </a:extLst>
          </p:cNvPr>
          <p:cNvSpPr>
            <a:spLocks noGrp="1" noChangeArrowheads="1"/>
          </p:cNvSpPr>
          <p:nvPr>
            <p:ph type="title"/>
          </p:nvPr>
        </p:nvSpPr>
        <p:spPr/>
        <p:txBody>
          <a:bodyPr/>
          <a:lstStyle/>
          <a:p>
            <a:r>
              <a:rPr lang="pt-BR" altLang="pt-BR" i="1">
                <a:solidFill>
                  <a:schemeClr val="accent2"/>
                </a:solidFill>
              </a:rPr>
              <a:t>Os Primeiros Seres Vivos</a:t>
            </a:r>
          </a:p>
        </p:txBody>
      </p:sp>
      <p:sp>
        <p:nvSpPr>
          <p:cNvPr id="125955" name="Rectangle 3">
            <a:extLst>
              <a:ext uri="{FF2B5EF4-FFF2-40B4-BE49-F238E27FC236}">
                <a16:creationId xmlns:a16="http://schemas.microsoft.com/office/drawing/2014/main" id="{2253F4DE-8255-43B6-8F34-FBC9D7F593AA}"/>
              </a:ext>
            </a:extLst>
          </p:cNvPr>
          <p:cNvSpPr>
            <a:spLocks noGrp="1" noChangeArrowheads="1"/>
          </p:cNvSpPr>
          <p:nvPr>
            <p:ph idx="1"/>
          </p:nvPr>
        </p:nvSpPr>
        <p:spPr>
          <a:xfrm>
            <a:off x="457200" y="1600200"/>
            <a:ext cx="8229600" cy="2189163"/>
          </a:xfrm>
        </p:spPr>
        <p:txBody>
          <a:bodyPr/>
          <a:lstStyle/>
          <a:p>
            <a:pPr>
              <a:lnSpc>
                <a:spcPct val="80000"/>
              </a:lnSpc>
            </a:pPr>
            <a:r>
              <a:rPr lang="pt-BR" altLang="pt-BR" sz="2000"/>
              <a:t>Indícios de vida </a:t>
            </a:r>
            <a:r>
              <a:rPr lang="pt-BR" altLang="pt-BR" sz="2000">
                <a:solidFill>
                  <a:srgbClr val="CC3300"/>
                </a:solidFill>
                <a:sym typeface="Wingdings 3" panose="05040102010807070707" pitchFamily="18" charset="2"/>
              </a:rPr>
              <a:t></a:t>
            </a:r>
            <a:r>
              <a:rPr lang="pt-BR" altLang="pt-BR" sz="2000">
                <a:sym typeface="Wingdings 3" panose="05040102010807070707" pitchFamily="18" charset="2"/>
              </a:rPr>
              <a:t> </a:t>
            </a:r>
            <a:r>
              <a:rPr lang="pt-BR" altLang="pt-BR" sz="2000"/>
              <a:t>encontrados em rochas que datam de 3,8 bilhões de anos na Groenlândia:</a:t>
            </a:r>
          </a:p>
          <a:p>
            <a:pPr lvl="1">
              <a:lnSpc>
                <a:spcPct val="80000"/>
              </a:lnSpc>
            </a:pPr>
            <a:r>
              <a:rPr lang="pt-BR" altLang="pt-BR" sz="1800"/>
              <a:t>baseiam-se em formas de carbono produzidas pelo aprisionamento, retenção e/ou precipitação de sedimentos resultantes do crescimento e da atividade metabólica de microorganismos, principalmente cianobactérias. </a:t>
            </a:r>
          </a:p>
          <a:p>
            <a:pPr>
              <a:lnSpc>
                <a:spcPct val="80000"/>
              </a:lnSpc>
            </a:pPr>
            <a:r>
              <a:rPr lang="pt-BR" altLang="pt-BR" sz="2000"/>
              <a:t>Fóssil mais antigo </a:t>
            </a:r>
            <a:r>
              <a:rPr lang="pt-BR" altLang="pt-BR" sz="2000">
                <a:solidFill>
                  <a:srgbClr val="CC3300"/>
                </a:solidFill>
                <a:sym typeface="Wingdings 3" panose="05040102010807070707" pitchFamily="18" charset="2"/>
              </a:rPr>
              <a:t></a:t>
            </a:r>
            <a:r>
              <a:rPr lang="pt-BR" altLang="pt-BR" sz="2000"/>
              <a:t> procarionte filamentoso encontrado em estromatólitos coletados na Austrália.</a:t>
            </a:r>
          </a:p>
        </p:txBody>
      </p:sp>
      <p:grpSp>
        <p:nvGrpSpPr>
          <p:cNvPr id="125962" name="Group 10">
            <a:extLst>
              <a:ext uri="{FF2B5EF4-FFF2-40B4-BE49-F238E27FC236}">
                <a16:creationId xmlns:a16="http://schemas.microsoft.com/office/drawing/2014/main" id="{99DA4170-F9FA-440B-AF85-80633D440987}"/>
              </a:ext>
            </a:extLst>
          </p:cNvPr>
          <p:cNvGrpSpPr>
            <a:grpSpLocks/>
          </p:cNvGrpSpPr>
          <p:nvPr/>
        </p:nvGrpSpPr>
        <p:grpSpPr bwMode="auto">
          <a:xfrm>
            <a:off x="323850" y="3933825"/>
            <a:ext cx="3095625" cy="2238375"/>
            <a:chOff x="476" y="2659"/>
            <a:chExt cx="1950" cy="1410"/>
          </a:xfrm>
        </p:grpSpPr>
        <p:pic>
          <p:nvPicPr>
            <p:cNvPr id="125958" name="Picture 6" descr="fóssil mais antigo">
              <a:extLst>
                <a:ext uri="{FF2B5EF4-FFF2-40B4-BE49-F238E27FC236}">
                  <a16:creationId xmlns:a16="http://schemas.microsoft.com/office/drawing/2014/main" id="{0BBF03A3-35C9-4C6C-85D5-4BC659A1C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2659"/>
              <a:ext cx="1950" cy="1188"/>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a:extLst>
                <a:ext uri="{FF2B5EF4-FFF2-40B4-BE49-F238E27FC236}">
                  <a16:creationId xmlns:a16="http://schemas.microsoft.com/office/drawing/2014/main" id="{D4057DF1-5389-4C9F-A8A3-46CBFAA3A35D}"/>
                </a:ext>
              </a:extLst>
            </p:cNvPr>
            <p:cNvSpPr txBox="1">
              <a:spLocks noChangeArrowheads="1"/>
            </p:cNvSpPr>
            <p:nvPr/>
          </p:nvSpPr>
          <p:spPr bwMode="auto">
            <a:xfrm>
              <a:off x="567" y="3838"/>
              <a:ext cx="17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Fóssil mais antigo</a:t>
              </a:r>
            </a:p>
          </p:txBody>
        </p:sp>
      </p:grpSp>
      <p:grpSp>
        <p:nvGrpSpPr>
          <p:cNvPr id="125961" name="Group 9">
            <a:extLst>
              <a:ext uri="{FF2B5EF4-FFF2-40B4-BE49-F238E27FC236}">
                <a16:creationId xmlns:a16="http://schemas.microsoft.com/office/drawing/2014/main" id="{FD9C9F29-718E-41C1-B6EA-09B71BB9C78E}"/>
              </a:ext>
            </a:extLst>
          </p:cNvPr>
          <p:cNvGrpSpPr>
            <a:grpSpLocks/>
          </p:cNvGrpSpPr>
          <p:nvPr/>
        </p:nvGrpSpPr>
        <p:grpSpPr bwMode="auto">
          <a:xfrm>
            <a:off x="3708400" y="3860800"/>
            <a:ext cx="2808288" cy="2238375"/>
            <a:chOff x="2562" y="2659"/>
            <a:chExt cx="1769" cy="1410"/>
          </a:xfrm>
        </p:grpSpPr>
        <p:pic>
          <p:nvPicPr>
            <p:cNvPr id="125956" name="Picture 4" descr="Estromatólitos">
              <a:extLst>
                <a:ext uri="{FF2B5EF4-FFF2-40B4-BE49-F238E27FC236}">
                  <a16:creationId xmlns:a16="http://schemas.microsoft.com/office/drawing/2014/main" id="{801FBFCE-CCA2-462A-8BCA-CB4CF16AA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 y="2659"/>
              <a:ext cx="1769" cy="1173"/>
            </a:xfrm>
            <a:prstGeom prst="rect">
              <a:avLst/>
            </a:prstGeom>
            <a:noFill/>
            <a:extLst>
              <a:ext uri="{909E8E84-426E-40DD-AFC4-6F175D3DCCD1}">
                <a14:hiddenFill xmlns:a14="http://schemas.microsoft.com/office/drawing/2010/main">
                  <a:solidFill>
                    <a:srgbClr val="FFFFFF"/>
                  </a:solidFill>
                </a14:hiddenFill>
              </a:ext>
            </a:extLst>
          </p:spPr>
        </p:pic>
        <p:sp>
          <p:nvSpPr>
            <p:cNvPr id="125960" name="Text Box 8">
              <a:extLst>
                <a:ext uri="{FF2B5EF4-FFF2-40B4-BE49-F238E27FC236}">
                  <a16:creationId xmlns:a16="http://schemas.microsoft.com/office/drawing/2014/main" id="{757F2AFA-578F-41DD-90CE-6E02E784BA7D}"/>
                </a:ext>
              </a:extLst>
            </p:cNvPr>
            <p:cNvSpPr txBox="1">
              <a:spLocks noChangeArrowheads="1"/>
            </p:cNvSpPr>
            <p:nvPr/>
          </p:nvSpPr>
          <p:spPr bwMode="auto">
            <a:xfrm>
              <a:off x="2699" y="3838"/>
              <a:ext cx="14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Estromatólitos</a:t>
              </a:r>
            </a:p>
          </p:txBody>
        </p:sp>
      </p:grpSp>
      <p:grpSp>
        <p:nvGrpSpPr>
          <p:cNvPr id="125964" name="Group 12">
            <a:extLst>
              <a:ext uri="{FF2B5EF4-FFF2-40B4-BE49-F238E27FC236}">
                <a16:creationId xmlns:a16="http://schemas.microsoft.com/office/drawing/2014/main" id="{3A2C98CD-2C75-44CD-B1C5-E4BA803F8BB2}"/>
              </a:ext>
            </a:extLst>
          </p:cNvPr>
          <p:cNvGrpSpPr>
            <a:grpSpLocks/>
          </p:cNvGrpSpPr>
          <p:nvPr/>
        </p:nvGrpSpPr>
        <p:grpSpPr bwMode="auto">
          <a:xfrm>
            <a:off x="6372225" y="3416300"/>
            <a:ext cx="2736850" cy="3325813"/>
            <a:chOff x="3923" y="1933"/>
            <a:chExt cx="1724" cy="2095"/>
          </a:xfrm>
        </p:grpSpPr>
        <p:pic>
          <p:nvPicPr>
            <p:cNvPr id="125957" name="Picture 5" descr="estromatólitos camadas">
              <a:extLst>
                <a:ext uri="{FF2B5EF4-FFF2-40B4-BE49-F238E27FC236}">
                  <a16:creationId xmlns:a16="http://schemas.microsoft.com/office/drawing/2014/main" id="{320E78A9-BF1A-4C87-B353-8BF584767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 y="1933"/>
              <a:ext cx="918" cy="1499"/>
            </a:xfrm>
            <a:prstGeom prst="rect">
              <a:avLst/>
            </a:prstGeom>
            <a:noFill/>
            <a:extLst>
              <a:ext uri="{909E8E84-426E-40DD-AFC4-6F175D3DCCD1}">
                <a14:hiddenFill xmlns:a14="http://schemas.microsoft.com/office/drawing/2010/main">
                  <a:solidFill>
                    <a:srgbClr val="FFFFFF"/>
                  </a:solidFill>
                </a14:hiddenFill>
              </a:ext>
            </a:extLst>
          </p:spPr>
        </p:pic>
        <p:sp>
          <p:nvSpPr>
            <p:cNvPr id="125963" name="Text Box 11">
              <a:extLst>
                <a:ext uri="{FF2B5EF4-FFF2-40B4-BE49-F238E27FC236}">
                  <a16:creationId xmlns:a16="http://schemas.microsoft.com/office/drawing/2014/main" id="{B5DCB28A-9541-488C-9367-AC0861944919}"/>
                </a:ext>
              </a:extLst>
            </p:cNvPr>
            <p:cNvSpPr txBox="1">
              <a:spLocks noChangeArrowheads="1"/>
            </p:cNvSpPr>
            <p:nvPr/>
          </p:nvSpPr>
          <p:spPr bwMode="auto">
            <a:xfrm>
              <a:off x="3923" y="3451"/>
              <a:ext cx="172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Estromatólito cortado mostrando camadas de deposição de sedimento</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870400C-E343-4B85-8AFF-3CDEAE9BB9A2}"/>
              </a:ext>
            </a:extLst>
          </p:cNvPr>
          <p:cNvSpPr>
            <a:spLocks noGrp="1" noChangeArrowheads="1"/>
          </p:cNvSpPr>
          <p:nvPr>
            <p:ph type="title"/>
          </p:nvPr>
        </p:nvSpPr>
        <p:spPr/>
        <p:txBody>
          <a:bodyPr/>
          <a:lstStyle/>
          <a:p>
            <a:r>
              <a:rPr lang="pt-BR" altLang="pt-BR" i="1">
                <a:solidFill>
                  <a:schemeClr val="accent2"/>
                </a:solidFill>
              </a:rPr>
              <a:t>Os Primeiros Seres Vivos</a:t>
            </a:r>
          </a:p>
        </p:txBody>
      </p:sp>
      <p:sp>
        <p:nvSpPr>
          <p:cNvPr id="136195" name="Rectangle 3">
            <a:extLst>
              <a:ext uri="{FF2B5EF4-FFF2-40B4-BE49-F238E27FC236}">
                <a16:creationId xmlns:a16="http://schemas.microsoft.com/office/drawing/2014/main" id="{E5CF009A-E02E-409D-8D4B-933D50243CAB}"/>
              </a:ext>
            </a:extLst>
          </p:cNvPr>
          <p:cNvSpPr>
            <a:spLocks noGrp="1" noChangeArrowheads="1"/>
          </p:cNvSpPr>
          <p:nvPr>
            <p:ph idx="1"/>
          </p:nvPr>
        </p:nvSpPr>
        <p:spPr>
          <a:xfrm>
            <a:off x="457200" y="1600200"/>
            <a:ext cx="8229600" cy="2908300"/>
          </a:xfrm>
        </p:spPr>
        <p:txBody>
          <a:bodyPr/>
          <a:lstStyle/>
          <a:p>
            <a:pPr>
              <a:lnSpc>
                <a:spcPct val="90000"/>
              </a:lnSpc>
            </a:pPr>
            <a:r>
              <a:rPr lang="pt-BR" altLang="pt-BR"/>
              <a:t>Fósseis mais antigos </a:t>
            </a:r>
            <a:r>
              <a:rPr lang="pt-BR" altLang="pt-BR">
                <a:solidFill>
                  <a:srgbClr val="CC3300"/>
                </a:solidFill>
                <a:sym typeface="Wingdings 3" panose="05040102010807070707" pitchFamily="18" charset="2"/>
              </a:rPr>
              <a:t></a:t>
            </a:r>
            <a:r>
              <a:rPr lang="pt-BR" altLang="pt-BR">
                <a:sym typeface="Wingdings 3" panose="05040102010807070707" pitchFamily="18" charset="2"/>
              </a:rPr>
              <a:t> </a:t>
            </a:r>
            <a:r>
              <a:rPr lang="pt-BR" altLang="pt-BR"/>
              <a:t>parecem ser de procariontes fotossintetizantes:</a:t>
            </a:r>
          </a:p>
          <a:p>
            <a:pPr lvl="1">
              <a:lnSpc>
                <a:spcPct val="90000"/>
              </a:lnSpc>
            </a:pPr>
            <a:r>
              <a:rPr lang="pt-BR" altLang="pt-BR"/>
              <a:t>sugere que a vida pode ter surgido antes </a:t>
            </a:r>
            <a:r>
              <a:rPr lang="pt-BR" altLang="pt-BR">
                <a:solidFill>
                  <a:srgbClr val="CC3300"/>
                </a:solidFill>
                <a:sym typeface="Wingdings 3" panose="05040102010807070707" pitchFamily="18" charset="2"/>
              </a:rPr>
              <a:t></a:t>
            </a:r>
            <a:r>
              <a:rPr lang="pt-BR" altLang="pt-BR"/>
              <a:t> há 4 bilhões de anos:</a:t>
            </a:r>
          </a:p>
          <a:p>
            <a:pPr lvl="2">
              <a:lnSpc>
                <a:spcPct val="90000"/>
              </a:lnSpc>
            </a:pPr>
            <a:r>
              <a:rPr lang="pt-BR" altLang="pt-BR"/>
              <a:t>supõe-se que seres fotossintetizantes não tenham sido as primeiras formas de vida em nosso planeta </a:t>
            </a:r>
            <a:r>
              <a:rPr lang="pt-BR" altLang="pt-BR">
                <a:solidFill>
                  <a:srgbClr val="CC3300"/>
                </a:solidFill>
                <a:sym typeface="Wingdings 3" panose="05040102010807070707" pitchFamily="18" charset="2"/>
              </a:rPr>
              <a:t></a:t>
            </a:r>
            <a:r>
              <a:rPr lang="pt-BR" altLang="pt-BR"/>
              <a:t> não havia oxigênio na atmosfera primitiva.</a:t>
            </a:r>
          </a:p>
        </p:txBody>
      </p:sp>
      <p:grpSp>
        <p:nvGrpSpPr>
          <p:cNvPr id="136198" name="Group 6">
            <a:extLst>
              <a:ext uri="{FF2B5EF4-FFF2-40B4-BE49-F238E27FC236}">
                <a16:creationId xmlns:a16="http://schemas.microsoft.com/office/drawing/2014/main" id="{01E09B98-DE2C-4A4F-84D0-81570035DA72}"/>
              </a:ext>
            </a:extLst>
          </p:cNvPr>
          <p:cNvGrpSpPr>
            <a:grpSpLocks/>
          </p:cNvGrpSpPr>
          <p:nvPr/>
        </p:nvGrpSpPr>
        <p:grpSpPr bwMode="auto">
          <a:xfrm>
            <a:off x="3276600" y="4508500"/>
            <a:ext cx="5254625" cy="1949450"/>
            <a:chOff x="2064" y="2840"/>
            <a:chExt cx="3310" cy="1228"/>
          </a:xfrm>
        </p:grpSpPr>
        <p:pic>
          <p:nvPicPr>
            <p:cNvPr id="136196" name="Picture 4" descr="250px-Lake_Thetis-Stromatolites-LaRuth">
              <a:extLst>
                <a:ext uri="{FF2B5EF4-FFF2-40B4-BE49-F238E27FC236}">
                  <a16:creationId xmlns:a16="http://schemas.microsoft.com/office/drawing/2014/main" id="{2FE40671-97C2-484D-BA7E-6171B4D3A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2840"/>
              <a:ext cx="1679" cy="1228"/>
            </a:xfrm>
            <a:prstGeom prst="rect">
              <a:avLst/>
            </a:prstGeom>
            <a:noFill/>
            <a:extLst>
              <a:ext uri="{909E8E84-426E-40DD-AFC4-6F175D3DCCD1}">
                <a14:hiddenFill xmlns:a14="http://schemas.microsoft.com/office/drawing/2010/main">
                  <a:solidFill>
                    <a:srgbClr val="FFFFFF"/>
                  </a:solidFill>
                </a14:hiddenFill>
              </a:ext>
            </a:extLst>
          </p:spPr>
        </p:pic>
        <p:sp>
          <p:nvSpPr>
            <p:cNvPr id="136197" name="Text Box 5">
              <a:extLst>
                <a:ext uri="{FF2B5EF4-FFF2-40B4-BE49-F238E27FC236}">
                  <a16:creationId xmlns:a16="http://schemas.microsoft.com/office/drawing/2014/main" id="{ABF7D57D-66B7-4B12-B011-D73392DA1EF0}"/>
                </a:ext>
              </a:extLst>
            </p:cNvPr>
            <p:cNvSpPr txBox="1">
              <a:spLocks noChangeArrowheads="1"/>
            </p:cNvSpPr>
            <p:nvPr/>
          </p:nvSpPr>
          <p:spPr bwMode="auto">
            <a:xfrm>
              <a:off x="3787" y="3203"/>
              <a:ext cx="1587"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a:solidFill>
                    <a:schemeClr val="accent2"/>
                  </a:solidFill>
                </a:rPr>
                <a:t>Estromatólitos do Lago Thetis, na Austrália Ocidental. </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4D83F5CC-56DC-4B43-AEB6-FC34632BA1E5}"/>
              </a:ext>
            </a:extLst>
          </p:cNvPr>
          <p:cNvSpPr>
            <a:spLocks noGrp="1" noChangeArrowheads="1"/>
          </p:cNvSpPr>
          <p:nvPr>
            <p:ph type="title"/>
          </p:nvPr>
        </p:nvSpPr>
        <p:spPr/>
        <p:txBody>
          <a:bodyPr/>
          <a:lstStyle/>
          <a:p>
            <a:r>
              <a:rPr lang="pt-BR" altLang="pt-BR" i="1">
                <a:solidFill>
                  <a:schemeClr val="accent2"/>
                </a:solidFill>
              </a:rPr>
              <a:t>Evolução do Metabolismo</a:t>
            </a:r>
          </a:p>
        </p:txBody>
      </p:sp>
      <p:sp>
        <p:nvSpPr>
          <p:cNvPr id="152579" name="Rectangle 3">
            <a:extLst>
              <a:ext uri="{FF2B5EF4-FFF2-40B4-BE49-F238E27FC236}">
                <a16:creationId xmlns:a16="http://schemas.microsoft.com/office/drawing/2014/main" id="{AA3993F2-E4BF-4E73-A218-89CD988E5085}"/>
              </a:ext>
            </a:extLst>
          </p:cNvPr>
          <p:cNvSpPr>
            <a:spLocks noGrp="1" noChangeArrowheads="1"/>
          </p:cNvSpPr>
          <p:nvPr>
            <p:ph idx="1"/>
          </p:nvPr>
        </p:nvSpPr>
        <p:spPr/>
        <p:txBody>
          <a:bodyPr>
            <a:normAutofit/>
          </a:bodyPr>
          <a:lstStyle/>
          <a:p>
            <a:pPr>
              <a:lnSpc>
                <a:spcPct val="90000"/>
              </a:lnSpc>
            </a:pPr>
            <a:r>
              <a:rPr lang="pt-BR" altLang="pt-BR" sz="2400"/>
              <a:t>Primeiros seres vivos:</a:t>
            </a:r>
          </a:p>
          <a:p>
            <a:pPr lvl="1">
              <a:lnSpc>
                <a:spcPct val="90000"/>
              </a:lnSpc>
            </a:pPr>
            <a:r>
              <a:rPr lang="pt-BR" altLang="pt-BR" sz="2000"/>
              <a:t>procariontes unicelulares e com capacidade de reprodução:</a:t>
            </a:r>
          </a:p>
          <a:p>
            <a:pPr lvl="1">
              <a:lnSpc>
                <a:spcPct val="90000"/>
              </a:lnSpc>
            </a:pPr>
            <a:r>
              <a:rPr lang="pt-BR" altLang="pt-BR" sz="2000"/>
              <a:t>necessidade de alimento </a:t>
            </a:r>
            <a:r>
              <a:rPr lang="pt-BR" altLang="pt-BR" sz="2000">
                <a:solidFill>
                  <a:srgbClr val="CC3300"/>
                </a:solidFill>
                <a:sym typeface="Wingdings 3" panose="05040102010807070707" pitchFamily="18" charset="2"/>
              </a:rPr>
              <a:t></a:t>
            </a:r>
            <a:r>
              <a:rPr lang="pt-BR" altLang="pt-BR" sz="2000">
                <a:sym typeface="Wingdings 3" panose="05040102010807070707" pitchFamily="18" charset="2"/>
              </a:rPr>
              <a:t> </a:t>
            </a:r>
            <a:r>
              <a:rPr lang="pt-BR" altLang="pt-BR" sz="2000"/>
              <a:t>fonte de matéria-prima e de energia para a síntese das substâncias orgânicas:</a:t>
            </a:r>
          </a:p>
          <a:p>
            <a:pPr lvl="2">
              <a:lnSpc>
                <a:spcPct val="90000"/>
              </a:lnSpc>
            </a:pPr>
            <a:r>
              <a:rPr lang="pt-BR" altLang="pt-BR" sz="1800"/>
              <a:t>crescimento,</a:t>
            </a:r>
          </a:p>
          <a:p>
            <a:pPr lvl="2">
              <a:lnSpc>
                <a:spcPct val="90000"/>
              </a:lnSpc>
            </a:pPr>
            <a:r>
              <a:rPr lang="pt-BR" altLang="pt-BR" sz="1800"/>
              <a:t>reposição de perdas do organismo,</a:t>
            </a:r>
          </a:p>
          <a:p>
            <a:pPr lvl="2">
              <a:lnSpc>
                <a:spcPct val="90000"/>
              </a:lnSpc>
            </a:pPr>
            <a:r>
              <a:rPr lang="pt-BR" altLang="pt-BR" sz="1800"/>
              <a:t>reprodução.</a:t>
            </a:r>
          </a:p>
          <a:p>
            <a:pPr>
              <a:lnSpc>
                <a:spcPct val="90000"/>
              </a:lnSpc>
            </a:pPr>
            <a:r>
              <a:rPr lang="pt-BR" altLang="pt-BR" sz="2400" b="1">
                <a:solidFill>
                  <a:schemeClr val="accent2"/>
                </a:solidFill>
                <a:effectLst>
                  <a:outerShdw blurRad="38100" dist="38100" dir="2700000" algn="tl">
                    <a:srgbClr val="C0C0C0"/>
                  </a:outerShdw>
                </a:effectLst>
              </a:rPr>
              <a:t>Perguntas</a:t>
            </a:r>
          </a:p>
          <a:p>
            <a:pPr lvl="1">
              <a:lnSpc>
                <a:spcPct val="90000"/>
              </a:lnSpc>
            </a:pPr>
            <a:r>
              <a:rPr lang="pt-BR" altLang="pt-BR" sz="2000"/>
              <a:t>Como os primeiros seres vivos conseguiam obter e degradar o alimento para sua sobrevivência?</a:t>
            </a:r>
          </a:p>
          <a:p>
            <a:pPr lvl="2">
              <a:lnSpc>
                <a:spcPct val="90000"/>
              </a:lnSpc>
            </a:pPr>
            <a:r>
              <a:rPr lang="pt-BR" altLang="pt-BR" sz="1800"/>
              <a:t>Hipótese heterotrófica</a:t>
            </a:r>
          </a:p>
          <a:p>
            <a:pPr lvl="2">
              <a:lnSpc>
                <a:spcPct val="90000"/>
              </a:lnSpc>
            </a:pPr>
            <a:r>
              <a:rPr lang="pt-BR" altLang="pt-BR" sz="1800"/>
              <a:t>Hipótese autotrófica</a:t>
            </a:r>
          </a:p>
          <a:p>
            <a:pPr lvl="1">
              <a:lnSpc>
                <a:spcPct val="90000"/>
              </a:lnSpc>
            </a:pPr>
            <a:r>
              <a:rPr lang="pt-BR" altLang="pt-BR" sz="2000"/>
              <a:t>Qual teria sido a molécula replicadora primordial?</a:t>
            </a:r>
          </a:p>
        </p:txBody>
      </p:sp>
      <p:pic>
        <p:nvPicPr>
          <p:cNvPr id="152580" name="Picture 4" descr="12-oolb">
            <a:extLst>
              <a:ext uri="{FF2B5EF4-FFF2-40B4-BE49-F238E27FC236}">
                <a16:creationId xmlns:a16="http://schemas.microsoft.com/office/drawing/2014/main" id="{AA061BE5-44C7-480A-BBEC-F4C7219FA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5013325"/>
            <a:ext cx="1812925" cy="1308100"/>
          </a:xfrm>
          <a:prstGeom prst="rect">
            <a:avLst/>
          </a:prstGeom>
          <a:noFill/>
          <a:extLst>
            <a:ext uri="{909E8E84-426E-40DD-AFC4-6F175D3DCCD1}">
              <a14:hiddenFill xmlns:a14="http://schemas.microsoft.com/office/drawing/2010/main">
                <a:solidFill>
                  <a:srgbClr val="FFFFFF"/>
                </a:solidFill>
              </a14:hiddenFill>
            </a:ext>
          </a:extLst>
        </p:spPr>
      </p:pic>
      <p:pic>
        <p:nvPicPr>
          <p:cNvPr id="152581" name="Picture 5" descr="whatisatp">
            <a:extLst>
              <a:ext uri="{FF2B5EF4-FFF2-40B4-BE49-F238E27FC236}">
                <a16:creationId xmlns:a16="http://schemas.microsoft.com/office/drawing/2014/main" id="{3BC81C74-0A60-4F0D-8042-1C92B3D92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636838"/>
            <a:ext cx="1811338"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EA726AD1-E6F6-43CA-8976-CD0EE5CC2BDC}"/>
              </a:ext>
            </a:extLst>
          </p:cNvPr>
          <p:cNvSpPr>
            <a:spLocks noGrp="1" noChangeArrowheads="1"/>
          </p:cNvSpPr>
          <p:nvPr>
            <p:ph type="title"/>
          </p:nvPr>
        </p:nvSpPr>
        <p:spPr/>
        <p:txBody>
          <a:bodyPr/>
          <a:lstStyle/>
          <a:p>
            <a:r>
              <a:rPr lang="pt-BR" altLang="pt-BR" i="1">
                <a:solidFill>
                  <a:srgbClr val="008BEA"/>
                </a:solidFill>
              </a:rPr>
              <a:t>Hipótese Heterotrófica</a:t>
            </a:r>
          </a:p>
        </p:txBody>
      </p:sp>
      <p:sp>
        <p:nvSpPr>
          <p:cNvPr id="145411" name="Rectangle 3">
            <a:extLst>
              <a:ext uri="{FF2B5EF4-FFF2-40B4-BE49-F238E27FC236}">
                <a16:creationId xmlns:a16="http://schemas.microsoft.com/office/drawing/2014/main" id="{75E3B3CD-56AC-46C5-869A-7279B5C97782}"/>
              </a:ext>
            </a:extLst>
          </p:cNvPr>
          <p:cNvSpPr>
            <a:spLocks noGrp="1" noChangeArrowheads="1"/>
          </p:cNvSpPr>
          <p:nvPr>
            <p:ph idx="1"/>
          </p:nvPr>
        </p:nvSpPr>
        <p:spPr>
          <a:xfrm>
            <a:off x="395288" y="1600200"/>
            <a:ext cx="6059487" cy="4924425"/>
          </a:xfrm>
        </p:spPr>
        <p:txBody>
          <a:bodyPr>
            <a:normAutofit/>
          </a:bodyPr>
          <a:lstStyle/>
          <a:p>
            <a:pPr>
              <a:lnSpc>
                <a:spcPct val="80000"/>
              </a:lnSpc>
            </a:pPr>
            <a:r>
              <a:rPr lang="pt-BR" altLang="pt-BR" sz="2400"/>
              <a:t>Primeiros organismos </a:t>
            </a:r>
            <a:r>
              <a:rPr lang="pt-BR" altLang="pt-BR" sz="2400">
                <a:solidFill>
                  <a:srgbClr val="CC3300"/>
                </a:solidFill>
                <a:sym typeface="Wingdings 3" panose="05040102010807070707" pitchFamily="18" charset="2"/>
              </a:rPr>
              <a:t></a:t>
            </a:r>
            <a:r>
              <a:rPr lang="pt-BR" altLang="pt-BR" sz="2400"/>
              <a:t> estruturalmente muito simples:</a:t>
            </a:r>
          </a:p>
          <a:p>
            <a:pPr lvl="1">
              <a:lnSpc>
                <a:spcPct val="80000"/>
              </a:lnSpc>
            </a:pPr>
            <a:r>
              <a:rPr lang="pt-BR" altLang="pt-BR" sz="2000"/>
              <a:t>reações químicas internas também deveriam ser simples.</a:t>
            </a:r>
          </a:p>
          <a:p>
            <a:pPr>
              <a:lnSpc>
                <a:spcPct val="80000"/>
              </a:lnSpc>
            </a:pPr>
            <a:r>
              <a:rPr lang="pt-BR" altLang="pt-BR" sz="2400"/>
              <a:t>Habitat:</a:t>
            </a:r>
          </a:p>
          <a:p>
            <a:pPr lvl="1">
              <a:lnSpc>
                <a:spcPct val="80000"/>
              </a:lnSpc>
            </a:pPr>
            <a:r>
              <a:rPr lang="pt-BR" altLang="pt-BR" sz="2000"/>
              <a:t>ambiente aquático, rico em substâncias nutritivas;</a:t>
            </a:r>
          </a:p>
          <a:p>
            <a:pPr lvl="1">
              <a:lnSpc>
                <a:spcPct val="80000"/>
              </a:lnSpc>
            </a:pPr>
            <a:r>
              <a:rPr lang="pt-BR" altLang="pt-BR" sz="2000"/>
              <a:t>ausência de oxigênio (O</a:t>
            </a:r>
            <a:r>
              <a:rPr lang="pt-BR" altLang="pt-BR" sz="2000" baseline="-25000"/>
              <a:t>2</a:t>
            </a:r>
            <a:r>
              <a:rPr lang="pt-BR" altLang="pt-BR" sz="2000"/>
              <a:t>).</a:t>
            </a:r>
          </a:p>
          <a:p>
            <a:pPr>
              <a:lnSpc>
                <a:spcPct val="80000"/>
              </a:lnSpc>
            </a:pPr>
            <a:r>
              <a:rPr lang="pt-BR" altLang="pt-BR" sz="2400"/>
              <a:t>Possivelmente heterótrofos:</a:t>
            </a:r>
          </a:p>
          <a:p>
            <a:pPr lvl="1">
              <a:lnSpc>
                <a:spcPct val="80000"/>
              </a:lnSpc>
            </a:pPr>
            <a:r>
              <a:rPr lang="pt-BR" altLang="pt-BR" sz="2000"/>
              <a:t>utilizavam o alimento disponível no ambiente como fonte de energia e de matéria orgânica.</a:t>
            </a:r>
          </a:p>
          <a:p>
            <a:pPr>
              <a:lnSpc>
                <a:spcPct val="80000"/>
              </a:lnSpc>
            </a:pPr>
            <a:r>
              <a:rPr lang="pt-BR" altLang="pt-BR" sz="2400"/>
              <a:t>Metabolismo energético </a:t>
            </a:r>
            <a:r>
              <a:rPr lang="pt-BR" altLang="pt-BR" sz="2400">
                <a:solidFill>
                  <a:srgbClr val="CC3300"/>
                </a:solidFill>
                <a:sym typeface="Wingdings 3" panose="05040102010807070707" pitchFamily="18" charset="2"/>
              </a:rPr>
              <a:t></a:t>
            </a:r>
            <a:r>
              <a:rPr lang="pt-BR" altLang="pt-BR" sz="2400"/>
              <a:t> possivelmente </a:t>
            </a:r>
            <a:r>
              <a:rPr lang="pt-BR" altLang="pt-BR" sz="2400">
                <a:solidFill>
                  <a:schemeClr val="accent2"/>
                </a:solidFill>
                <a:effectLst>
                  <a:outerShdw blurRad="38100" dist="38100" dir="2700000" algn="tl">
                    <a:srgbClr val="C0C0C0"/>
                  </a:outerShdw>
                </a:effectLst>
              </a:rPr>
              <a:t>fermentação</a:t>
            </a:r>
            <a:r>
              <a:rPr lang="pt-BR" altLang="pt-BR" sz="2400"/>
              <a:t>:</a:t>
            </a:r>
          </a:p>
          <a:p>
            <a:pPr lvl="1">
              <a:lnSpc>
                <a:spcPct val="80000"/>
              </a:lnSpc>
            </a:pPr>
            <a:r>
              <a:rPr lang="pt-BR" altLang="pt-BR" sz="2000"/>
              <a:t>via metabólica mais simples;</a:t>
            </a:r>
          </a:p>
          <a:p>
            <a:pPr lvl="1">
              <a:lnSpc>
                <a:spcPct val="80000"/>
              </a:lnSpc>
            </a:pPr>
            <a:r>
              <a:rPr lang="pt-BR" altLang="pt-BR" sz="2000"/>
              <a:t>não utiliza oxigênio.</a:t>
            </a:r>
          </a:p>
        </p:txBody>
      </p:sp>
      <p:grpSp>
        <p:nvGrpSpPr>
          <p:cNvPr id="145415" name="Group 7">
            <a:extLst>
              <a:ext uri="{FF2B5EF4-FFF2-40B4-BE49-F238E27FC236}">
                <a16:creationId xmlns:a16="http://schemas.microsoft.com/office/drawing/2014/main" id="{4DE00F82-110C-4183-AF6D-B88FA9C4E03E}"/>
              </a:ext>
            </a:extLst>
          </p:cNvPr>
          <p:cNvGrpSpPr>
            <a:grpSpLocks/>
          </p:cNvGrpSpPr>
          <p:nvPr/>
        </p:nvGrpSpPr>
        <p:grpSpPr bwMode="auto">
          <a:xfrm>
            <a:off x="6516688" y="2349500"/>
            <a:ext cx="2447925" cy="3567113"/>
            <a:chOff x="4105" y="1434"/>
            <a:chExt cx="1542" cy="2247"/>
          </a:xfrm>
        </p:grpSpPr>
        <p:pic>
          <p:nvPicPr>
            <p:cNvPr id="145413" name="Picture 5" descr="Formação dos coacervatos">
              <a:extLst>
                <a:ext uri="{FF2B5EF4-FFF2-40B4-BE49-F238E27FC236}">
                  <a16:creationId xmlns:a16="http://schemas.microsoft.com/office/drawing/2014/main" id="{456C075F-597E-46AE-AA8A-C9E4DFA24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 y="1434"/>
              <a:ext cx="1542" cy="1476"/>
            </a:xfrm>
            <a:prstGeom prst="rect">
              <a:avLst/>
            </a:prstGeom>
            <a:noFill/>
            <a:extLst>
              <a:ext uri="{909E8E84-426E-40DD-AFC4-6F175D3DCCD1}">
                <a14:hiddenFill xmlns:a14="http://schemas.microsoft.com/office/drawing/2010/main">
                  <a:solidFill>
                    <a:srgbClr val="FFFFFF"/>
                  </a:solidFill>
                </a14:hiddenFill>
              </a:ext>
            </a:extLst>
          </p:spPr>
        </p:pic>
        <p:sp>
          <p:nvSpPr>
            <p:cNvPr id="145414" name="Text Box 6">
              <a:extLst>
                <a:ext uri="{FF2B5EF4-FFF2-40B4-BE49-F238E27FC236}">
                  <a16:creationId xmlns:a16="http://schemas.microsoft.com/office/drawing/2014/main" id="{FD68763A-471C-480C-9D0B-7A1438DEB644}"/>
                </a:ext>
              </a:extLst>
            </p:cNvPr>
            <p:cNvSpPr txBox="1">
              <a:spLocks noChangeArrowheads="1"/>
            </p:cNvSpPr>
            <p:nvPr/>
          </p:nvSpPr>
          <p:spPr bwMode="auto">
            <a:xfrm>
              <a:off x="4105" y="2931"/>
              <a:ext cx="154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Sopa nutritiva nos mares primitivos: alimento para os primeiros seres vivos.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A10E28A-76FD-4402-B3C4-27F1488B3931}"/>
              </a:ext>
            </a:extLst>
          </p:cNvPr>
          <p:cNvSpPr>
            <a:spLocks noGrp="1" noChangeArrowheads="1"/>
          </p:cNvSpPr>
          <p:nvPr>
            <p:ph type="title"/>
          </p:nvPr>
        </p:nvSpPr>
        <p:spPr/>
        <p:txBody>
          <a:bodyPr/>
          <a:lstStyle/>
          <a:p>
            <a:r>
              <a:rPr lang="pt-BR" altLang="pt-BR"/>
              <a:t>TEORIA DA BIOGÊNESE</a:t>
            </a:r>
          </a:p>
        </p:txBody>
      </p:sp>
      <p:sp>
        <p:nvSpPr>
          <p:cNvPr id="84995" name="Rectangle 3">
            <a:extLst>
              <a:ext uri="{FF2B5EF4-FFF2-40B4-BE49-F238E27FC236}">
                <a16:creationId xmlns:a16="http://schemas.microsoft.com/office/drawing/2014/main" id="{1493C090-AE03-48EC-A0AB-C7318CCB5B93}"/>
              </a:ext>
            </a:extLst>
          </p:cNvPr>
          <p:cNvSpPr>
            <a:spLocks noGrp="1" noChangeArrowheads="1"/>
          </p:cNvSpPr>
          <p:nvPr>
            <p:ph idx="1"/>
          </p:nvPr>
        </p:nvSpPr>
        <p:spPr>
          <a:xfrm>
            <a:off x="457200" y="1600200"/>
            <a:ext cx="8229600" cy="3629025"/>
          </a:xfrm>
        </p:spPr>
        <p:txBody>
          <a:bodyPr/>
          <a:lstStyle/>
          <a:p>
            <a:pPr>
              <a:lnSpc>
                <a:spcPct val="90000"/>
              </a:lnSpc>
            </a:pPr>
            <a:r>
              <a:rPr lang="pt-BR" altLang="pt-BR"/>
              <a:t>Por meio de experimentos, a teoria da abiogênese foi contestada por vários cientistas </a:t>
            </a:r>
            <a:r>
              <a:rPr lang="pt-BR" altLang="pt-BR">
                <a:solidFill>
                  <a:srgbClr val="CC3300"/>
                </a:solidFill>
                <a:sym typeface="Wingdings 3" panose="05040102010807070707" pitchFamily="18" charset="2"/>
              </a:rPr>
              <a:t></a:t>
            </a:r>
            <a:r>
              <a:rPr lang="pt-BR" altLang="pt-BR">
                <a:sym typeface="Wingdings 3" panose="05040102010807070707" pitchFamily="18" charset="2"/>
              </a:rPr>
              <a:t> </a:t>
            </a:r>
            <a:r>
              <a:rPr lang="pt-BR" altLang="pt-BR"/>
              <a:t>provaram que:</a:t>
            </a:r>
          </a:p>
          <a:p>
            <a:pPr algn="ctr">
              <a:lnSpc>
                <a:spcPct val="90000"/>
              </a:lnSpc>
              <a:buFont typeface="Wingdings" panose="05000000000000000000" pitchFamily="2" charset="2"/>
              <a:buNone/>
            </a:pPr>
            <a:r>
              <a:rPr lang="pt-BR" altLang="pt-BR" b="1">
                <a:solidFill>
                  <a:srgbClr val="CC3300"/>
                </a:solidFill>
              </a:rPr>
              <a:t>um ser vivo só se origina de outro ser vivo por reprodução</a:t>
            </a:r>
          </a:p>
          <a:p>
            <a:pPr algn="ctr">
              <a:lnSpc>
                <a:spcPct val="90000"/>
              </a:lnSpc>
              <a:buFont typeface="Wingdings" panose="05000000000000000000" pitchFamily="2" charset="2"/>
              <a:buNone/>
            </a:pPr>
            <a:r>
              <a:rPr lang="pt-BR" altLang="pt-BR">
                <a:solidFill>
                  <a:srgbClr val="CC3300"/>
                </a:solidFill>
                <a:sym typeface="Wingdings 3" panose="05040102010807070707" pitchFamily="18" charset="2"/>
              </a:rPr>
              <a:t></a:t>
            </a:r>
          </a:p>
          <a:p>
            <a:pPr algn="ctr">
              <a:lnSpc>
                <a:spcPct val="90000"/>
              </a:lnSpc>
              <a:buFont typeface="Wingdings" panose="05000000000000000000" pitchFamily="2" charset="2"/>
              <a:buNone/>
            </a:pPr>
            <a:r>
              <a:rPr lang="pt-BR" altLang="pt-BR" b="1">
                <a:solidFill>
                  <a:schemeClr val="accent2"/>
                </a:solidFill>
                <a:effectLst>
                  <a:outerShdw blurRad="38100" dist="38100" dir="2700000" algn="tl">
                    <a:srgbClr val="C0C0C0"/>
                  </a:outerShdw>
                </a:effectLst>
                <a:sym typeface="Wingdings 3" panose="05040102010807070707" pitchFamily="18" charset="2"/>
              </a:rPr>
              <a:t>TEORIA DA BIOGÊNESE</a:t>
            </a:r>
          </a:p>
        </p:txBody>
      </p:sp>
      <p:sp>
        <p:nvSpPr>
          <p:cNvPr id="10" name="Espaço Reservado para Rodapé 4">
            <a:extLst>
              <a:ext uri="{FF2B5EF4-FFF2-40B4-BE49-F238E27FC236}">
                <a16:creationId xmlns:a16="http://schemas.microsoft.com/office/drawing/2014/main" id="{95E0C089-DCB2-4256-B48D-905F0A7ED32A}"/>
              </a:ext>
            </a:extLst>
          </p:cNvPr>
          <p:cNvSpPr>
            <a:spLocks noGrp="1"/>
          </p:cNvSpPr>
          <p:nvPr>
            <p:ph type="ftr" sz="quarter" idx="11"/>
          </p:nvPr>
        </p:nvSpPr>
        <p:spPr/>
        <p:txBody>
          <a:bodyPr/>
          <a:lstStyle/>
          <a:p>
            <a:r>
              <a:rPr lang="pt-BR" altLang="pt-BR"/>
              <a:t>www.bioloja.com</a:t>
            </a:r>
          </a:p>
        </p:txBody>
      </p:sp>
      <p:pic>
        <p:nvPicPr>
          <p:cNvPr id="84999" name="Picture 7" descr="reprodução hidra">
            <a:extLst>
              <a:ext uri="{FF2B5EF4-FFF2-40B4-BE49-F238E27FC236}">
                <a16:creationId xmlns:a16="http://schemas.microsoft.com/office/drawing/2014/main" id="{8DDCDDF9-170B-4E06-8736-0113E7502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013325"/>
            <a:ext cx="1319213" cy="1439863"/>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ovovivíparo peixe ósseo">
            <a:extLst>
              <a:ext uri="{FF2B5EF4-FFF2-40B4-BE49-F238E27FC236}">
                <a16:creationId xmlns:a16="http://schemas.microsoft.com/office/drawing/2014/main" id="{3CB8857D-56FF-4EE3-8938-7B44D2F44E1F}"/>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019925" y="5084763"/>
            <a:ext cx="1873250" cy="1287462"/>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descr="biparticion">
            <a:extLst>
              <a:ext uri="{FF2B5EF4-FFF2-40B4-BE49-F238E27FC236}">
                <a16:creationId xmlns:a16="http://schemas.microsoft.com/office/drawing/2014/main" id="{8D4A0748-7D9B-40AC-B513-9558B7C2B9A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73463"/>
            <a:ext cx="1778000" cy="1335087"/>
          </a:xfrm>
          <a:prstGeom prst="rect">
            <a:avLst/>
          </a:prstGeom>
          <a:noFill/>
          <a:extLst>
            <a:ext uri="{909E8E84-426E-40DD-AFC4-6F175D3DCCD1}">
              <a14:hiddenFill xmlns:a14="http://schemas.microsoft.com/office/drawing/2010/main">
                <a:solidFill>
                  <a:srgbClr val="FFFFFF"/>
                </a:solidFill>
              </a14:hiddenFill>
            </a:ext>
          </a:extLst>
        </p:spPr>
      </p:pic>
      <p:pic>
        <p:nvPicPr>
          <p:cNvPr id="85002" name="Picture 10" descr="fertilization">
            <a:extLst>
              <a:ext uri="{FF2B5EF4-FFF2-40B4-BE49-F238E27FC236}">
                <a16:creationId xmlns:a16="http://schemas.microsoft.com/office/drawing/2014/main" id="{5C9C9524-9A8F-4338-9CBB-A5F5AF4A0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3573463"/>
            <a:ext cx="1657350" cy="1354137"/>
          </a:xfrm>
          <a:prstGeom prst="rect">
            <a:avLst/>
          </a:prstGeom>
          <a:noFill/>
          <a:extLst>
            <a:ext uri="{909E8E84-426E-40DD-AFC4-6F175D3DCCD1}">
              <a14:hiddenFill xmlns:a14="http://schemas.microsoft.com/office/drawing/2010/main">
                <a:solidFill>
                  <a:srgbClr val="FFFFFF"/>
                </a:solidFill>
              </a14:hiddenFill>
            </a:ext>
          </a:extLst>
        </p:spPr>
      </p:pic>
      <p:pic>
        <p:nvPicPr>
          <p:cNvPr id="85003" name="Picture 11" descr="reprodução sapo">
            <a:extLst>
              <a:ext uri="{FF2B5EF4-FFF2-40B4-BE49-F238E27FC236}">
                <a16:creationId xmlns:a16="http://schemas.microsoft.com/office/drawing/2014/main" id="{0B531B7E-B0D8-44EF-A313-F3CABFE7A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5145088"/>
            <a:ext cx="2447925" cy="1611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A4605ED3-8243-4D6C-8DAA-4C7C0B71A07C}"/>
              </a:ext>
            </a:extLst>
          </p:cNvPr>
          <p:cNvSpPr>
            <a:spLocks noGrp="1" noChangeArrowheads="1"/>
          </p:cNvSpPr>
          <p:nvPr>
            <p:ph type="title"/>
          </p:nvPr>
        </p:nvSpPr>
        <p:spPr/>
        <p:txBody>
          <a:bodyPr/>
          <a:lstStyle/>
          <a:p>
            <a:r>
              <a:rPr lang="pt-BR" altLang="pt-BR" i="1">
                <a:solidFill>
                  <a:srgbClr val="008BEA"/>
                </a:solidFill>
              </a:rPr>
              <a:t>Hipótese Heterotrófica</a:t>
            </a:r>
          </a:p>
        </p:txBody>
      </p:sp>
      <p:sp>
        <p:nvSpPr>
          <p:cNvPr id="146435" name="Rectangle 3">
            <a:extLst>
              <a:ext uri="{FF2B5EF4-FFF2-40B4-BE49-F238E27FC236}">
                <a16:creationId xmlns:a16="http://schemas.microsoft.com/office/drawing/2014/main" id="{640EDB2E-ED11-4161-82FD-F0D626E3977F}"/>
              </a:ext>
            </a:extLst>
          </p:cNvPr>
          <p:cNvSpPr>
            <a:spLocks noGrp="1" noChangeArrowheads="1"/>
          </p:cNvSpPr>
          <p:nvPr>
            <p:ph idx="1"/>
          </p:nvPr>
        </p:nvSpPr>
        <p:spPr>
          <a:xfrm>
            <a:off x="539750" y="2852738"/>
            <a:ext cx="5545138" cy="3816350"/>
          </a:xfrm>
        </p:spPr>
        <p:txBody>
          <a:bodyPr/>
          <a:lstStyle/>
          <a:p>
            <a:pPr lvl="1">
              <a:lnSpc>
                <a:spcPct val="80000"/>
              </a:lnSpc>
            </a:pPr>
            <a:r>
              <a:rPr lang="pt-BR" altLang="pt-BR" sz="2400"/>
              <a:t>escassez de alimento dissolvido no meio;</a:t>
            </a:r>
          </a:p>
          <a:p>
            <a:pPr lvl="1">
              <a:lnSpc>
                <a:spcPct val="80000"/>
              </a:lnSpc>
            </a:pPr>
            <a:r>
              <a:rPr lang="pt-BR" altLang="pt-BR" sz="2400"/>
              <a:t>competição e morte de muitos organismos heterótrofos;</a:t>
            </a:r>
          </a:p>
          <a:p>
            <a:pPr lvl="1">
              <a:lnSpc>
                <a:spcPct val="80000"/>
              </a:lnSpc>
            </a:pPr>
            <a:r>
              <a:rPr lang="pt-BR" altLang="pt-BR" sz="2400"/>
              <a:t>surgimento dos primeiros seres vivos fotossintetizantes:</a:t>
            </a:r>
          </a:p>
          <a:p>
            <a:pPr lvl="2">
              <a:lnSpc>
                <a:spcPct val="80000"/>
              </a:lnSpc>
            </a:pPr>
            <a:r>
              <a:rPr lang="pt-BR" altLang="pt-BR" sz="2000"/>
              <a:t>fundamentais para a modificação da composição da atmosfera </a:t>
            </a:r>
            <a:r>
              <a:rPr lang="pt-BR" altLang="pt-BR" sz="2000">
                <a:solidFill>
                  <a:srgbClr val="CC3300"/>
                </a:solidFill>
                <a:sym typeface="Wingdings 3" panose="05040102010807070707" pitchFamily="18" charset="2"/>
              </a:rPr>
              <a:t></a:t>
            </a:r>
            <a:r>
              <a:rPr lang="pt-BR" altLang="pt-BR" sz="2000"/>
              <a:t> introduziram o oxigênio no ar;</a:t>
            </a:r>
          </a:p>
          <a:p>
            <a:pPr lvl="2">
              <a:lnSpc>
                <a:spcPct val="80000"/>
              </a:lnSpc>
            </a:pPr>
            <a:r>
              <a:rPr lang="pt-BR" altLang="pt-BR" sz="2000"/>
              <a:t>possibilitaram o surgimento dos primeiros seres aeróbios </a:t>
            </a:r>
            <a:r>
              <a:rPr lang="pt-BR" altLang="pt-BR" sz="2000">
                <a:solidFill>
                  <a:srgbClr val="CC3300"/>
                </a:solidFill>
                <a:sym typeface="Wingdings 3" panose="05040102010807070707" pitchFamily="18" charset="2"/>
              </a:rPr>
              <a:t></a:t>
            </a:r>
            <a:r>
              <a:rPr lang="pt-BR" altLang="pt-BR" sz="2000"/>
              <a:t> realizavam respiração. </a:t>
            </a:r>
          </a:p>
        </p:txBody>
      </p:sp>
      <p:pic>
        <p:nvPicPr>
          <p:cNvPr id="146439" name="Picture 7" descr="hipótese heterótrofa">
            <a:extLst>
              <a:ext uri="{FF2B5EF4-FFF2-40B4-BE49-F238E27FC236}">
                <a16:creationId xmlns:a16="http://schemas.microsoft.com/office/drawing/2014/main" id="{5BED454E-9ECB-48A1-8B4A-1C3431639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924175"/>
            <a:ext cx="2921000" cy="2805113"/>
          </a:xfrm>
          <a:prstGeom prst="rect">
            <a:avLst/>
          </a:prstGeom>
          <a:noFill/>
          <a:extLst>
            <a:ext uri="{909E8E84-426E-40DD-AFC4-6F175D3DCCD1}">
              <a14:hiddenFill xmlns:a14="http://schemas.microsoft.com/office/drawing/2010/main">
                <a:solidFill>
                  <a:srgbClr val="FFFFFF"/>
                </a:solidFill>
              </a14:hiddenFill>
            </a:ext>
          </a:extLst>
        </p:spPr>
      </p:pic>
      <p:sp>
        <p:nvSpPr>
          <p:cNvPr id="146440" name="Rectangle 8">
            <a:extLst>
              <a:ext uri="{FF2B5EF4-FFF2-40B4-BE49-F238E27FC236}">
                <a16:creationId xmlns:a16="http://schemas.microsoft.com/office/drawing/2014/main" id="{42CA922D-B470-4F07-9602-32C304E91CF6}"/>
              </a:ext>
            </a:extLst>
          </p:cNvPr>
          <p:cNvSpPr>
            <a:spLocks noChangeArrowheads="1"/>
          </p:cNvSpPr>
          <p:nvPr/>
        </p:nvSpPr>
        <p:spPr bwMode="auto">
          <a:xfrm>
            <a:off x="468313" y="1773238"/>
            <a:ext cx="8229600"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Font typeface="Wingdings" panose="05000000000000000000" pitchFamily="2" charset="2"/>
              <a:buChar char="q"/>
              <a:defRPr sz="3200">
                <a:solidFill>
                  <a:schemeClr val="tx1"/>
                </a:solidFill>
                <a:latin typeface="Arial" panose="020B0604020202020204" pitchFamily="34" charset="0"/>
              </a:defRPr>
            </a:lvl1pPr>
            <a:lvl2pPr marL="742950" indent="-285750">
              <a:spcBef>
                <a:spcPct val="20000"/>
              </a:spcBef>
              <a:buClr>
                <a:schemeClr val="accent2"/>
              </a:buClr>
              <a:buFont typeface="Wingdings 2" panose="05020102010507070707" pitchFamily="18" charset="2"/>
              <a:buChar char="¾"/>
              <a:defRPr sz="2800">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9pPr>
          </a:lstStyle>
          <a:p>
            <a:pPr>
              <a:lnSpc>
                <a:spcPct val="80000"/>
              </a:lnSpc>
            </a:pPr>
            <a:r>
              <a:rPr lang="pt-BR" altLang="pt-BR" sz="2800"/>
              <a:t>Mudança nas climáticas ao longo do tempo </a:t>
            </a:r>
            <a:r>
              <a:rPr lang="pt-BR" altLang="pt-BR" sz="2800">
                <a:solidFill>
                  <a:srgbClr val="CC3300"/>
                </a:solidFill>
                <a:sym typeface="Wingdings 3" panose="05040102010807070707" pitchFamily="18" charset="2"/>
              </a:rPr>
              <a:t></a:t>
            </a:r>
            <a:r>
              <a:rPr lang="pt-BR" altLang="pt-BR" sz="2800">
                <a:sym typeface="Wingdings 3" panose="05040102010807070707" pitchFamily="18" charset="2"/>
              </a:rPr>
              <a:t> </a:t>
            </a:r>
            <a:r>
              <a:rPr lang="pt-BR" altLang="pt-BR" sz="2800"/>
              <a:t>redução da síntese pré-biótica da matéria orgânica: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1" name="Rectangle 5">
            <a:extLst>
              <a:ext uri="{FF2B5EF4-FFF2-40B4-BE49-F238E27FC236}">
                <a16:creationId xmlns:a16="http://schemas.microsoft.com/office/drawing/2014/main" id="{A47459F9-3E00-427C-B18C-64F9FA2E6E06}"/>
              </a:ext>
            </a:extLst>
          </p:cNvPr>
          <p:cNvSpPr>
            <a:spLocks noGrp="1" noChangeArrowheads="1"/>
          </p:cNvSpPr>
          <p:nvPr>
            <p:ph type="title"/>
          </p:nvPr>
        </p:nvSpPr>
        <p:spPr/>
        <p:txBody>
          <a:bodyPr/>
          <a:lstStyle/>
          <a:p>
            <a:r>
              <a:rPr lang="pt-BR" altLang="pt-BR" i="1">
                <a:solidFill>
                  <a:srgbClr val="008BEA"/>
                </a:solidFill>
              </a:rPr>
              <a:t>Hipótese Autotrófica</a:t>
            </a:r>
          </a:p>
        </p:txBody>
      </p:sp>
      <p:sp>
        <p:nvSpPr>
          <p:cNvPr id="147459" name="Rectangle 3">
            <a:extLst>
              <a:ext uri="{FF2B5EF4-FFF2-40B4-BE49-F238E27FC236}">
                <a16:creationId xmlns:a16="http://schemas.microsoft.com/office/drawing/2014/main" id="{C1F7B903-A4DA-4A01-9EC2-4C4EC0FC17D5}"/>
              </a:ext>
            </a:extLst>
          </p:cNvPr>
          <p:cNvSpPr>
            <a:spLocks noGrp="1" noChangeArrowheads="1"/>
          </p:cNvSpPr>
          <p:nvPr>
            <p:ph idx="1"/>
          </p:nvPr>
        </p:nvSpPr>
        <p:spPr>
          <a:xfrm>
            <a:off x="457200" y="1700213"/>
            <a:ext cx="5051425" cy="4681537"/>
          </a:xfrm>
        </p:spPr>
        <p:txBody>
          <a:bodyPr/>
          <a:lstStyle/>
          <a:p>
            <a:pPr>
              <a:lnSpc>
                <a:spcPct val="90000"/>
              </a:lnSpc>
            </a:pPr>
            <a:r>
              <a:rPr lang="pt-BR" altLang="pt-BR"/>
              <a:t>Primeiros seres vivos não teriam surgido nos mares rasos e quentes como proposto por Oparin e Haldane:</a:t>
            </a:r>
          </a:p>
          <a:p>
            <a:pPr lvl="1">
              <a:lnSpc>
                <a:spcPct val="90000"/>
              </a:lnSpc>
            </a:pPr>
            <a:r>
              <a:rPr lang="pt-BR" altLang="pt-BR"/>
              <a:t>ambiente  muito instável;</a:t>
            </a:r>
          </a:p>
          <a:p>
            <a:pPr lvl="1">
              <a:lnSpc>
                <a:spcPct val="90000"/>
              </a:lnSpc>
            </a:pPr>
            <a:r>
              <a:rPr lang="pt-BR" altLang="pt-BR"/>
              <a:t>queda freqüente de meteoritos e cometas:</a:t>
            </a:r>
          </a:p>
          <a:p>
            <a:pPr lvl="2">
              <a:lnSpc>
                <a:spcPct val="90000"/>
              </a:lnSpc>
            </a:pPr>
            <a:r>
              <a:rPr lang="pt-BR" altLang="pt-BR"/>
              <a:t>primeiros seres vivos não poderiam ter sobrevivido a esse bombardeamento.</a:t>
            </a:r>
          </a:p>
        </p:txBody>
      </p:sp>
      <p:pic>
        <p:nvPicPr>
          <p:cNvPr id="147462" name="Picture 6" descr="hipótese autotrófica">
            <a:extLst>
              <a:ext uri="{FF2B5EF4-FFF2-40B4-BE49-F238E27FC236}">
                <a16:creationId xmlns:a16="http://schemas.microsoft.com/office/drawing/2014/main" id="{5D9269A5-C688-4294-BCFD-0EEC9F8EF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700213"/>
            <a:ext cx="2840037" cy="4652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BABFAED-4FD0-408D-9FE5-550F84051079}"/>
              </a:ext>
            </a:extLst>
          </p:cNvPr>
          <p:cNvSpPr>
            <a:spLocks noGrp="1" noChangeArrowheads="1"/>
          </p:cNvSpPr>
          <p:nvPr>
            <p:ph type="title"/>
          </p:nvPr>
        </p:nvSpPr>
        <p:spPr/>
        <p:txBody>
          <a:bodyPr/>
          <a:lstStyle/>
          <a:p>
            <a:r>
              <a:rPr lang="pt-BR" altLang="pt-BR" i="1">
                <a:solidFill>
                  <a:srgbClr val="008BEA"/>
                </a:solidFill>
              </a:rPr>
              <a:t>Hipótese Autotrófica</a:t>
            </a:r>
          </a:p>
        </p:txBody>
      </p:sp>
      <p:sp>
        <p:nvSpPr>
          <p:cNvPr id="150531" name="Rectangle 3">
            <a:extLst>
              <a:ext uri="{FF2B5EF4-FFF2-40B4-BE49-F238E27FC236}">
                <a16:creationId xmlns:a16="http://schemas.microsoft.com/office/drawing/2014/main" id="{3FE8BC63-3778-4630-96B3-0A0AA6809BDD}"/>
              </a:ext>
            </a:extLst>
          </p:cNvPr>
          <p:cNvSpPr>
            <a:spLocks noGrp="1" noChangeArrowheads="1"/>
          </p:cNvSpPr>
          <p:nvPr>
            <p:ph idx="1"/>
          </p:nvPr>
        </p:nvSpPr>
        <p:spPr>
          <a:xfrm>
            <a:off x="395288" y="1600200"/>
            <a:ext cx="5256212" cy="4997450"/>
          </a:xfrm>
        </p:spPr>
        <p:txBody>
          <a:bodyPr>
            <a:normAutofit/>
          </a:bodyPr>
          <a:lstStyle/>
          <a:p>
            <a:pPr>
              <a:lnSpc>
                <a:spcPct val="80000"/>
              </a:lnSpc>
            </a:pPr>
            <a:r>
              <a:rPr lang="pt-BR" altLang="pt-BR" sz="2000"/>
              <a:t>Vida teria surgido em locais mais protegidos </a:t>
            </a:r>
            <a:r>
              <a:rPr lang="pt-BR" altLang="pt-BR" sz="2000">
                <a:solidFill>
                  <a:srgbClr val="CC3300"/>
                </a:solidFill>
                <a:sym typeface="Wingdings 3" panose="05040102010807070707" pitchFamily="18" charset="2"/>
              </a:rPr>
              <a:t></a:t>
            </a:r>
            <a:r>
              <a:rPr lang="pt-BR" altLang="pt-BR" sz="2000">
                <a:sym typeface="Wingdings 3" panose="05040102010807070707" pitchFamily="18" charset="2"/>
              </a:rPr>
              <a:t> </a:t>
            </a:r>
            <a:r>
              <a:rPr lang="pt-BR" altLang="pt-BR" sz="2000">
                <a:solidFill>
                  <a:schemeClr val="accent2"/>
                </a:solidFill>
                <a:effectLst>
                  <a:outerShdw blurRad="38100" dist="38100" dir="2700000" algn="tl">
                    <a:srgbClr val="C0C0C0"/>
                  </a:outerShdw>
                </a:effectLst>
                <a:sym typeface="Wingdings 3" panose="05040102010807070707" pitchFamily="18" charset="2"/>
              </a:rPr>
              <a:t>fontes termais</a:t>
            </a:r>
            <a:r>
              <a:rPr lang="pt-BR" altLang="pt-BR" sz="2000">
                <a:sym typeface="Wingdings 3" panose="05040102010807070707" pitchFamily="18" charset="2"/>
              </a:rPr>
              <a:t> no </a:t>
            </a:r>
            <a:r>
              <a:rPr lang="pt-BR" altLang="pt-BR" sz="2000"/>
              <a:t>assoalho dos mares primitivos.</a:t>
            </a:r>
          </a:p>
          <a:p>
            <a:pPr>
              <a:lnSpc>
                <a:spcPct val="80000"/>
              </a:lnSpc>
            </a:pPr>
            <a:r>
              <a:rPr lang="pt-BR" altLang="pt-BR" sz="2000"/>
              <a:t>Possivelmente seriam autótrofos quimiossintetizantes:</a:t>
            </a:r>
          </a:p>
          <a:p>
            <a:pPr lvl="1">
              <a:lnSpc>
                <a:spcPct val="80000"/>
              </a:lnSpc>
            </a:pPr>
            <a:r>
              <a:rPr lang="pt-BR" altLang="pt-BR" sz="1800"/>
              <a:t>obtinham energia para a síntese de seus compostos orgânicos a partir da oxidação de substâncias inorgânicas.</a:t>
            </a:r>
          </a:p>
          <a:p>
            <a:pPr>
              <a:lnSpc>
                <a:spcPct val="80000"/>
              </a:lnSpc>
            </a:pPr>
            <a:r>
              <a:rPr lang="pt-BR" altLang="pt-BR" sz="2000"/>
              <a:t>Argumentos a favor:</a:t>
            </a:r>
          </a:p>
          <a:p>
            <a:pPr lvl="1">
              <a:lnSpc>
                <a:spcPct val="80000"/>
              </a:lnSpc>
            </a:pPr>
            <a:r>
              <a:rPr lang="pt-BR" altLang="pt-BR" sz="1800"/>
              <a:t>atualmente muitas bactérias quimiossintetizantes são encontradas em fontes termais submarinas e em outros ambientes muito quentes e sulfurosos;</a:t>
            </a:r>
          </a:p>
          <a:p>
            <a:pPr lvl="1">
              <a:lnSpc>
                <a:spcPct val="80000"/>
              </a:lnSpc>
            </a:pPr>
            <a:r>
              <a:rPr lang="pt-BR" altLang="pt-BR" sz="1800"/>
              <a:t>evidências sugerem abundância de gás sulfídrico (H</a:t>
            </a:r>
            <a:r>
              <a:rPr lang="pt-BR" altLang="pt-BR" sz="1800" baseline="-25000"/>
              <a:t>2</a:t>
            </a:r>
            <a:r>
              <a:rPr lang="pt-BR" altLang="pt-BR" sz="1800"/>
              <a:t>S) e compostos de ferro na Terra primitiva:</a:t>
            </a:r>
          </a:p>
          <a:p>
            <a:pPr lvl="2">
              <a:lnSpc>
                <a:spcPct val="80000"/>
              </a:lnSpc>
            </a:pPr>
            <a:r>
              <a:rPr lang="pt-BR" altLang="pt-BR" sz="1600"/>
              <a:t>primeiras bactérias devem ter obtido energia para a síntese de matéria orgânica a partir de reações químicas que envolvessem esses compostos.</a:t>
            </a:r>
          </a:p>
        </p:txBody>
      </p:sp>
      <p:pic>
        <p:nvPicPr>
          <p:cNvPr id="150532" name="Picture 4" descr="022">
            <a:extLst>
              <a:ext uri="{FF2B5EF4-FFF2-40B4-BE49-F238E27FC236}">
                <a16:creationId xmlns:a16="http://schemas.microsoft.com/office/drawing/2014/main" id="{CA423670-5484-4424-9258-E54AE7C45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412875"/>
            <a:ext cx="2663825" cy="1952625"/>
          </a:xfrm>
          <a:prstGeom prst="rect">
            <a:avLst/>
          </a:prstGeom>
          <a:noFill/>
          <a:extLst>
            <a:ext uri="{909E8E84-426E-40DD-AFC4-6F175D3DCCD1}">
              <a14:hiddenFill xmlns:a14="http://schemas.microsoft.com/office/drawing/2010/main">
                <a:solidFill>
                  <a:srgbClr val="FFFFFF"/>
                </a:solidFill>
              </a14:hiddenFill>
            </a:ext>
          </a:extLst>
        </p:spPr>
      </p:pic>
      <p:grpSp>
        <p:nvGrpSpPr>
          <p:cNvPr id="150536" name="Group 8">
            <a:extLst>
              <a:ext uri="{FF2B5EF4-FFF2-40B4-BE49-F238E27FC236}">
                <a16:creationId xmlns:a16="http://schemas.microsoft.com/office/drawing/2014/main" id="{54AE69B3-F398-4336-A419-251C63FDDADE}"/>
              </a:ext>
            </a:extLst>
          </p:cNvPr>
          <p:cNvGrpSpPr>
            <a:grpSpLocks/>
          </p:cNvGrpSpPr>
          <p:nvPr/>
        </p:nvGrpSpPr>
        <p:grpSpPr bwMode="auto">
          <a:xfrm>
            <a:off x="5580063" y="3429000"/>
            <a:ext cx="3384550" cy="3192463"/>
            <a:chOff x="3515" y="2115"/>
            <a:chExt cx="2132" cy="2011"/>
          </a:xfrm>
        </p:grpSpPr>
        <p:pic>
          <p:nvPicPr>
            <p:cNvPr id="150534" name="Picture 6" descr="anelídeo séssil1">
              <a:extLst>
                <a:ext uri="{FF2B5EF4-FFF2-40B4-BE49-F238E27FC236}">
                  <a16:creationId xmlns:a16="http://schemas.microsoft.com/office/drawing/2014/main" id="{C994A88E-F2E0-4091-82B1-33B7F23A8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 y="2115"/>
              <a:ext cx="1698" cy="1062"/>
            </a:xfrm>
            <a:prstGeom prst="rect">
              <a:avLst/>
            </a:prstGeom>
            <a:noFill/>
            <a:extLst>
              <a:ext uri="{909E8E84-426E-40DD-AFC4-6F175D3DCCD1}">
                <a14:hiddenFill xmlns:a14="http://schemas.microsoft.com/office/drawing/2010/main">
                  <a:solidFill>
                    <a:srgbClr val="FFFFFF"/>
                  </a:solidFill>
                </a14:hiddenFill>
              </a:ext>
            </a:extLst>
          </p:spPr>
        </p:pic>
        <p:sp>
          <p:nvSpPr>
            <p:cNvPr id="150535" name="Text Box 7">
              <a:extLst>
                <a:ext uri="{FF2B5EF4-FFF2-40B4-BE49-F238E27FC236}">
                  <a16:creationId xmlns:a16="http://schemas.microsoft.com/office/drawing/2014/main" id="{13A75384-CC09-4445-82D2-ECDF0AE4B657}"/>
                </a:ext>
              </a:extLst>
            </p:cNvPr>
            <p:cNvSpPr txBox="1">
              <a:spLocks noChangeArrowheads="1"/>
            </p:cNvSpPr>
            <p:nvPr/>
          </p:nvSpPr>
          <p:spPr bwMode="auto">
            <a:xfrm>
              <a:off x="3515" y="3203"/>
              <a:ext cx="2132"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Vermes tubícolas atualmente encontrados em fontes termais: sobrevivência depende de bactérias quimiossintetizantes (base da cadeia alimentar).</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6701461F-4B9A-4F51-9E95-2DB5A0F37A06}"/>
              </a:ext>
            </a:extLst>
          </p:cNvPr>
          <p:cNvSpPr>
            <a:spLocks noGrp="1" noChangeArrowheads="1"/>
          </p:cNvSpPr>
          <p:nvPr>
            <p:ph type="title"/>
          </p:nvPr>
        </p:nvSpPr>
        <p:spPr/>
        <p:txBody>
          <a:bodyPr/>
          <a:lstStyle/>
          <a:p>
            <a:r>
              <a:rPr lang="pt-BR" altLang="pt-BR" i="1">
                <a:solidFill>
                  <a:schemeClr val="accent2"/>
                </a:solidFill>
              </a:rPr>
              <a:t>Replicador Primordial</a:t>
            </a:r>
          </a:p>
        </p:txBody>
      </p:sp>
      <p:sp>
        <p:nvSpPr>
          <p:cNvPr id="151555" name="Rectangle 3">
            <a:extLst>
              <a:ext uri="{FF2B5EF4-FFF2-40B4-BE49-F238E27FC236}">
                <a16:creationId xmlns:a16="http://schemas.microsoft.com/office/drawing/2014/main" id="{3204DC59-9017-49A4-8CA9-F069E21B7979}"/>
              </a:ext>
            </a:extLst>
          </p:cNvPr>
          <p:cNvSpPr>
            <a:spLocks noGrp="1" noChangeArrowheads="1"/>
          </p:cNvSpPr>
          <p:nvPr>
            <p:ph idx="1"/>
          </p:nvPr>
        </p:nvSpPr>
        <p:spPr>
          <a:xfrm>
            <a:off x="323850" y="1600200"/>
            <a:ext cx="6911975" cy="2836863"/>
          </a:xfrm>
        </p:spPr>
        <p:txBody>
          <a:bodyPr>
            <a:normAutofit/>
          </a:bodyPr>
          <a:lstStyle/>
          <a:p>
            <a:pPr marL="609600" indent="-609600">
              <a:lnSpc>
                <a:spcPct val="90000"/>
              </a:lnSpc>
            </a:pPr>
            <a:r>
              <a:rPr lang="pt-BR" altLang="pt-BR" sz="2400" b="1"/>
              <a:t>Richard Dawkins</a:t>
            </a:r>
            <a:r>
              <a:rPr lang="pt-BR" altLang="pt-BR" sz="2400"/>
              <a:t> (1976) –  </a:t>
            </a:r>
            <a:r>
              <a:rPr lang="pt-BR" altLang="pt-BR" sz="2400">
                <a:solidFill>
                  <a:schemeClr val="accent2"/>
                </a:solidFill>
                <a:effectLst>
                  <a:outerShdw blurRad="38100" dist="38100" dir="2700000" algn="tl">
                    <a:srgbClr val="C0C0C0"/>
                  </a:outerShdw>
                </a:effectLst>
              </a:rPr>
              <a:t>O gene egoísta</a:t>
            </a:r>
            <a:r>
              <a:rPr lang="pt-BR" altLang="pt-BR" sz="2400"/>
              <a:t>:</a:t>
            </a:r>
          </a:p>
          <a:p>
            <a:pPr marL="609600" indent="-609600" algn="just">
              <a:lnSpc>
                <a:spcPct val="90000"/>
              </a:lnSpc>
              <a:buFont typeface="Wingdings" panose="05000000000000000000" pitchFamily="2" charset="2"/>
              <a:buNone/>
            </a:pPr>
            <a:r>
              <a:rPr lang="pt-BR" altLang="pt-BR" sz="2400" i="1">
                <a:solidFill>
                  <a:srgbClr val="CC3300"/>
                </a:solidFill>
              </a:rPr>
              <a:t>	“A certa altura, uma molécula particularmente notável foi formada por acaso. Nós a chamaremos de replicadora. Ela pode não ter sido a maior ou mais complexa molécula existente, mas tinha a propriedade extraordinária de ser capaz de criar cópias de si mesma.”</a:t>
            </a:r>
            <a:endParaRPr lang="pt-BR" altLang="pt-BR" sz="2400" i="1"/>
          </a:p>
        </p:txBody>
      </p:sp>
      <p:pic>
        <p:nvPicPr>
          <p:cNvPr id="151558" name="Picture 6" descr="O gene egoísta2">
            <a:extLst>
              <a:ext uri="{FF2B5EF4-FFF2-40B4-BE49-F238E27FC236}">
                <a16:creationId xmlns:a16="http://schemas.microsoft.com/office/drawing/2014/main" id="{0B46BDE5-2F7E-4FCD-8AC4-69427D006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628775"/>
            <a:ext cx="1503362" cy="2449513"/>
          </a:xfrm>
          <a:prstGeom prst="rect">
            <a:avLst/>
          </a:prstGeom>
          <a:noFill/>
          <a:extLst>
            <a:ext uri="{909E8E84-426E-40DD-AFC4-6F175D3DCCD1}">
              <a14:hiddenFill xmlns:a14="http://schemas.microsoft.com/office/drawing/2010/main">
                <a:solidFill>
                  <a:srgbClr val="FFFFFF"/>
                </a:solidFill>
              </a14:hiddenFill>
            </a:ext>
          </a:extLst>
        </p:spPr>
      </p:pic>
      <p:sp>
        <p:nvSpPr>
          <p:cNvPr id="151559" name="Rectangle 7">
            <a:extLst>
              <a:ext uri="{FF2B5EF4-FFF2-40B4-BE49-F238E27FC236}">
                <a16:creationId xmlns:a16="http://schemas.microsoft.com/office/drawing/2014/main" id="{6374E4DA-43C6-40B1-8FED-B0F3C95B364F}"/>
              </a:ext>
            </a:extLst>
          </p:cNvPr>
          <p:cNvSpPr>
            <a:spLocks noChangeArrowheads="1"/>
          </p:cNvSpPr>
          <p:nvPr/>
        </p:nvSpPr>
        <p:spPr bwMode="auto">
          <a:xfrm>
            <a:off x="395288" y="4408488"/>
            <a:ext cx="8229600" cy="16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Font typeface="Wingdings" panose="05000000000000000000" pitchFamily="2" charset="2"/>
              <a:buChar char="q"/>
              <a:defRPr sz="3200">
                <a:solidFill>
                  <a:schemeClr val="tx1"/>
                </a:solidFill>
                <a:latin typeface="Arial" panose="020B0604020202020204" pitchFamily="34" charset="0"/>
              </a:defRPr>
            </a:lvl1pPr>
            <a:lvl2pPr marL="742950" indent="-285750">
              <a:spcBef>
                <a:spcPct val="20000"/>
              </a:spcBef>
              <a:buClr>
                <a:schemeClr val="accent2"/>
              </a:buClr>
              <a:buFont typeface="Wingdings 2" panose="05020102010507070707" pitchFamily="18" charset="2"/>
              <a:buChar char="¾"/>
              <a:defRPr sz="2800">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9pPr>
          </a:lstStyle>
          <a:p>
            <a:r>
              <a:rPr lang="pt-BR" altLang="pt-BR" sz="2400"/>
              <a:t>Candidatos prováveis a replicador primordial:</a:t>
            </a:r>
          </a:p>
          <a:p>
            <a:pPr lvl="1"/>
            <a:r>
              <a:rPr lang="pt-BR" altLang="pt-BR" sz="2000"/>
              <a:t>Inicialmente </a:t>
            </a:r>
            <a:r>
              <a:rPr lang="pt-BR" altLang="pt-BR" sz="2000">
                <a:solidFill>
                  <a:srgbClr val="CC3300"/>
                </a:solidFill>
                <a:sym typeface="Wingdings 3" panose="05040102010807070707" pitchFamily="18" charset="2"/>
              </a:rPr>
              <a:t></a:t>
            </a:r>
            <a:r>
              <a:rPr lang="pt-BR" altLang="pt-BR" sz="2000">
                <a:sym typeface="Wingdings 3" panose="05040102010807070707" pitchFamily="18" charset="2"/>
              </a:rPr>
              <a:t> </a:t>
            </a:r>
            <a:r>
              <a:rPr lang="pt-BR" altLang="pt-BR" sz="2000"/>
              <a:t>DNA como o mais provável.</a:t>
            </a:r>
          </a:p>
          <a:p>
            <a:pPr lvl="1"/>
            <a:r>
              <a:rPr lang="pt-BR" altLang="pt-BR" sz="2000"/>
              <a:t>Posteriormente </a:t>
            </a:r>
            <a:r>
              <a:rPr lang="pt-BR" altLang="pt-BR" sz="2000">
                <a:solidFill>
                  <a:srgbClr val="CC3300"/>
                </a:solidFill>
                <a:sym typeface="Wingdings 3" panose="05040102010807070707" pitchFamily="18" charset="2"/>
              </a:rPr>
              <a:t></a:t>
            </a:r>
            <a:r>
              <a:rPr lang="pt-BR" altLang="pt-BR" sz="2000"/>
              <a:t> outras moléculas candidatas.</a:t>
            </a:r>
          </a:p>
        </p:txBody>
      </p:sp>
      <p:pic>
        <p:nvPicPr>
          <p:cNvPr id="151560" name="Picture 8" descr="O gene egoísta">
            <a:extLst>
              <a:ext uri="{FF2B5EF4-FFF2-40B4-BE49-F238E27FC236}">
                <a16:creationId xmlns:a16="http://schemas.microsoft.com/office/drawing/2014/main" id="{864FC509-2886-4B51-90B7-67B3080A1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149725"/>
            <a:ext cx="1471612" cy="223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677BEA80-8742-4BBD-A75F-DF7E75E306B9}"/>
              </a:ext>
            </a:extLst>
          </p:cNvPr>
          <p:cNvSpPr>
            <a:spLocks noGrp="1" noChangeArrowheads="1"/>
          </p:cNvSpPr>
          <p:nvPr>
            <p:ph type="title"/>
          </p:nvPr>
        </p:nvSpPr>
        <p:spPr/>
        <p:txBody>
          <a:bodyPr>
            <a:normAutofit/>
          </a:bodyPr>
          <a:lstStyle/>
          <a:p>
            <a:r>
              <a:rPr lang="pt-BR" altLang="pt-BR" sz="4000" i="1">
                <a:solidFill>
                  <a:schemeClr val="accent2"/>
                </a:solidFill>
              </a:rPr>
              <a:t>Replicador e Metabolismo Primordiais</a:t>
            </a:r>
          </a:p>
        </p:txBody>
      </p:sp>
      <p:sp>
        <p:nvSpPr>
          <p:cNvPr id="159747" name="Rectangle 3">
            <a:extLst>
              <a:ext uri="{FF2B5EF4-FFF2-40B4-BE49-F238E27FC236}">
                <a16:creationId xmlns:a16="http://schemas.microsoft.com/office/drawing/2014/main" id="{72DC97A9-E3D4-4A37-9EF2-B5B451EB4B57}"/>
              </a:ext>
            </a:extLst>
          </p:cNvPr>
          <p:cNvSpPr>
            <a:spLocks noGrp="1" noChangeArrowheads="1"/>
          </p:cNvSpPr>
          <p:nvPr>
            <p:ph idx="1"/>
          </p:nvPr>
        </p:nvSpPr>
        <p:spPr>
          <a:xfrm>
            <a:off x="250825" y="1600200"/>
            <a:ext cx="4826000" cy="4852988"/>
          </a:xfrm>
        </p:spPr>
        <p:txBody>
          <a:bodyPr>
            <a:normAutofit/>
          </a:bodyPr>
          <a:lstStyle/>
          <a:p>
            <a:pPr>
              <a:lnSpc>
                <a:spcPct val="80000"/>
              </a:lnSpc>
            </a:pPr>
            <a:r>
              <a:rPr lang="pt-BR" altLang="pt-BR" sz="1600"/>
              <a:t>Ambos devem começar com moléculas formadas por processos químicos não-biológicos (1).</a:t>
            </a:r>
          </a:p>
          <a:p>
            <a:pPr>
              <a:lnSpc>
                <a:spcPct val="80000"/>
              </a:lnSpc>
            </a:pPr>
            <a:r>
              <a:rPr lang="pt-BR" altLang="pt-BR" sz="1600"/>
              <a:t>União em cadeia de alguns compostos, formando ao acaso uma molécula capaz de se auto-replicar </a:t>
            </a:r>
            <a:r>
              <a:rPr lang="pt-BR" altLang="pt-BR" sz="1600">
                <a:solidFill>
                  <a:srgbClr val="CC3300"/>
                </a:solidFill>
                <a:sym typeface="Wingdings 3" panose="05040102010807070707" pitchFamily="18" charset="2"/>
              </a:rPr>
              <a:t></a:t>
            </a:r>
            <a:r>
              <a:rPr lang="pt-BR" altLang="pt-BR" sz="1600"/>
              <a:t> replicador primordial(2).</a:t>
            </a:r>
          </a:p>
          <a:p>
            <a:pPr>
              <a:lnSpc>
                <a:spcPct val="80000"/>
              </a:lnSpc>
            </a:pPr>
            <a:r>
              <a:rPr lang="pt-BR" altLang="pt-BR" sz="1600"/>
              <a:t>Ocorrência ocasional de versões mutantes, também capazes de se replicar (3).</a:t>
            </a:r>
          </a:p>
          <a:p>
            <a:pPr>
              <a:lnSpc>
                <a:spcPct val="80000"/>
              </a:lnSpc>
            </a:pPr>
            <a:r>
              <a:rPr lang="pt-BR" altLang="pt-BR" sz="1600"/>
              <a:t>Replicadores mutantes mais bem adaptados às condições suplantam versões anteriores (5).</a:t>
            </a:r>
          </a:p>
          <a:p>
            <a:pPr>
              <a:lnSpc>
                <a:spcPct val="80000"/>
              </a:lnSpc>
            </a:pPr>
            <a:r>
              <a:rPr lang="pt-BR" altLang="pt-BR" sz="1600"/>
              <a:t>Processo deve levar ao desenvolvimento de compartimentos </a:t>
            </a:r>
            <a:r>
              <a:rPr lang="pt-BR" altLang="pt-BR" sz="1600">
                <a:solidFill>
                  <a:srgbClr val="CC3300"/>
                </a:solidFill>
                <a:sym typeface="Wingdings 3" panose="05040102010807070707" pitchFamily="18" charset="2"/>
              </a:rPr>
              <a:t></a:t>
            </a:r>
            <a:r>
              <a:rPr lang="pt-BR" altLang="pt-BR" sz="1600"/>
              <a:t> células (6).</a:t>
            </a:r>
          </a:p>
          <a:p>
            <a:pPr>
              <a:lnSpc>
                <a:spcPct val="80000"/>
              </a:lnSpc>
            </a:pPr>
            <a:r>
              <a:rPr lang="pt-BR" altLang="pt-BR" sz="1600"/>
              <a:t>O metabolismo primordial começa com a formação espontânea de compartimentos (7).</a:t>
            </a:r>
          </a:p>
          <a:p>
            <a:pPr>
              <a:lnSpc>
                <a:spcPct val="80000"/>
              </a:lnSpc>
            </a:pPr>
            <a:r>
              <a:rPr lang="pt-BR" altLang="pt-BR" sz="1600"/>
              <a:t>Alguns compartimentos contêm misturas dos compostos iniciais que passaram por ciclos de reações (8).</a:t>
            </a:r>
          </a:p>
          <a:p>
            <a:pPr>
              <a:lnSpc>
                <a:spcPct val="80000"/>
              </a:lnSpc>
            </a:pPr>
            <a:r>
              <a:rPr lang="pt-BR" altLang="pt-BR" sz="1600"/>
              <a:t>Ao longo do tempo os ciclos de reações se tornam mais complicados (9).</a:t>
            </a:r>
          </a:p>
          <a:p>
            <a:pPr>
              <a:lnSpc>
                <a:spcPct val="80000"/>
              </a:lnSpc>
            </a:pPr>
            <a:r>
              <a:rPr lang="pt-BR" altLang="pt-BR" sz="1600"/>
              <a:t>O sistema deve realizar o salto para armazenamento de informação em polímeros (10)</a:t>
            </a:r>
          </a:p>
        </p:txBody>
      </p:sp>
      <p:grpSp>
        <p:nvGrpSpPr>
          <p:cNvPr id="159750" name="Group 6">
            <a:extLst>
              <a:ext uri="{FF2B5EF4-FFF2-40B4-BE49-F238E27FC236}">
                <a16:creationId xmlns:a16="http://schemas.microsoft.com/office/drawing/2014/main" id="{CB2EDBC5-6F1A-4615-9DDE-D5755F345281}"/>
              </a:ext>
            </a:extLst>
          </p:cNvPr>
          <p:cNvGrpSpPr>
            <a:grpSpLocks/>
          </p:cNvGrpSpPr>
          <p:nvPr/>
        </p:nvGrpSpPr>
        <p:grpSpPr bwMode="auto">
          <a:xfrm>
            <a:off x="5145088" y="1628775"/>
            <a:ext cx="3890962" cy="4973638"/>
            <a:chOff x="3198" y="1071"/>
            <a:chExt cx="2451" cy="3133"/>
          </a:xfrm>
        </p:grpSpPr>
        <p:pic>
          <p:nvPicPr>
            <p:cNvPr id="159748" name="Picture 4" descr="mundo do RNA">
              <a:extLst>
                <a:ext uri="{FF2B5EF4-FFF2-40B4-BE49-F238E27FC236}">
                  <a16:creationId xmlns:a16="http://schemas.microsoft.com/office/drawing/2014/main" id="{38E3E38F-C173-4507-A2D9-434CA6F3D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 y="1071"/>
              <a:ext cx="2451" cy="2767"/>
            </a:xfrm>
            <a:prstGeom prst="rect">
              <a:avLst/>
            </a:prstGeom>
            <a:noFill/>
            <a:extLst>
              <a:ext uri="{909E8E84-426E-40DD-AFC4-6F175D3DCCD1}">
                <a14:hiddenFill xmlns:a14="http://schemas.microsoft.com/office/drawing/2010/main">
                  <a:solidFill>
                    <a:srgbClr val="FFFFFF"/>
                  </a:solidFill>
                </a14:hiddenFill>
              </a:ext>
            </a:extLst>
          </p:spPr>
        </p:pic>
        <p:sp>
          <p:nvSpPr>
            <p:cNvPr id="159749" name="Text Box 5">
              <a:extLst>
                <a:ext uri="{FF2B5EF4-FFF2-40B4-BE49-F238E27FC236}">
                  <a16:creationId xmlns:a16="http://schemas.microsoft.com/office/drawing/2014/main" id="{F679BF53-9ABA-4AA5-9C5D-F62B1F172214}"/>
                </a:ext>
              </a:extLst>
            </p:cNvPr>
            <p:cNvSpPr txBox="1">
              <a:spLocks noChangeArrowheads="1"/>
            </p:cNvSpPr>
            <p:nvPr/>
          </p:nvSpPr>
          <p:spPr bwMode="auto">
            <a:xfrm>
              <a:off x="3198" y="3838"/>
              <a:ext cx="244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1600">
                  <a:solidFill>
                    <a:schemeClr val="accent2"/>
                  </a:solidFill>
                </a:rPr>
                <a:t>Scientific American Brasil – ano 6 – n° 62 – julho 2007.</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5" name="Rectangle 5">
            <a:extLst>
              <a:ext uri="{FF2B5EF4-FFF2-40B4-BE49-F238E27FC236}">
                <a16:creationId xmlns:a16="http://schemas.microsoft.com/office/drawing/2014/main" id="{995178A7-7AD7-4DAA-8AB1-F9EF39295DFD}"/>
              </a:ext>
            </a:extLst>
          </p:cNvPr>
          <p:cNvSpPr>
            <a:spLocks noGrp="1" noChangeArrowheads="1"/>
          </p:cNvSpPr>
          <p:nvPr>
            <p:ph type="title"/>
          </p:nvPr>
        </p:nvSpPr>
        <p:spPr>
          <a:xfrm>
            <a:off x="323850" y="274638"/>
            <a:ext cx="8362950" cy="1143000"/>
          </a:xfrm>
        </p:spPr>
        <p:txBody>
          <a:bodyPr/>
          <a:lstStyle/>
          <a:p>
            <a:r>
              <a:rPr lang="pt-BR" altLang="pt-BR" sz="4000" i="1">
                <a:solidFill>
                  <a:srgbClr val="008BEA"/>
                </a:solidFill>
              </a:rPr>
              <a:t>DNA como Replicador Primordial</a:t>
            </a:r>
          </a:p>
        </p:txBody>
      </p:sp>
      <p:sp>
        <p:nvSpPr>
          <p:cNvPr id="153603" name="Rectangle 3">
            <a:extLst>
              <a:ext uri="{FF2B5EF4-FFF2-40B4-BE49-F238E27FC236}">
                <a16:creationId xmlns:a16="http://schemas.microsoft.com/office/drawing/2014/main" id="{3F772F53-388D-4423-875C-65AC74CEED41}"/>
              </a:ext>
            </a:extLst>
          </p:cNvPr>
          <p:cNvSpPr>
            <a:spLocks noGrp="1" noChangeArrowheads="1"/>
          </p:cNvSpPr>
          <p:nvPr>
            <p:ph idx="1"/>
          </p:nvPr>
        </p:nvSpPr>
        <p:spPr/>
        <p:txBody>
          <a:bodyPr/>
          <a:lstStyle/>
          <a:p>
            <a:r>
              <a:rPr lang="pt-BR" altLang="pt-BR"/>
              <a:t>Argumentos contra:</a:t>
            </a:r>
          </a:p>
          <a:p>
            <a:pPr lvl="1"/>
            <a:r>
              <a:rPr lang="pt-BR" altLang="pt-BR"/>
              <a:t>replicação do DNA não pode ocorrer sem a assistência de proteínas;</a:t>
            </a:r>
          </a:p>
          <a:p>
            <a:pPr lvl="1"/>
            <a:r>
              <a:rPr lang="pt-BR" altLang="pt-BR"/>
              <a:t>as proteínas usadas pelas células atuais são construídas segundo instruções codificadas no DNA.</a:t>
            </a:r>
          </a:p>
        </p:txBody>
      </p:sp>
      <p:pic>
        <p:nvPicPr>
          <p:cNvPr id="153607" name="Picture 7" descr="12-oolb">
            <a:extLst>
              <a:ext uri="{FF2B5EF4-FFF2-40B4-BE49-F238E27FC236}">
                <a16:creationId xmlns:a16="http://schemas.microsoft.com/office/drawing/2014/main" id="{60C0FACC-4E39-4685-ADE1-FAEF7921A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292600"/>
            <a:ext cx="2663825" cy="1922463"/>
          </a:xfrm>
          <a:prstGeom prst="rect">
            <a:avLst/>
          </a:prstGeom>
          <a:noFill/>
          <a:extLst>
            <a:ext uri="{909E8E84-426E-40DD-AFC4-6F175D3DCCD1}">
              <a14:hiddenFill xmlns:a14="http://schemas.microsoft.com/office/drawing/2010/main">
                <a:solidFill>
                  <a:srgbClr val="FFFFFF"/>
                </a:solidFill>
              </a14:hiddenFill>
            </a:ext>
          </a:extLst>
        </p:spPr>
      </p:pic>
      <p:pic>
        <p:nvPicPr>
          <p:cNvPr id="153608" name="Picture 8" descr="ovo ou galinha">
            <a:extLst>
              <a:ext uri="{FF2B5EF4-FFF2-40B4-BE49-F238E27FC236}">
                <a16:creationId xmlns:a16="http://schemas.microsoft.com/office/drawing/2014/main" id="{84F98AD9-6F88-43AC-9F42-C78753602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92600"/>
            <a:ext cx="2089150" cy="1973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2E00936E-66CA-48A5-943F-38286ED64C4E}"/>
              </a:ext>
            </a:extLst>
          </p:cNvPr>
          <p:cNvSpPr>
            <a:spLocks noGrp="1" noChangeArrowheads="1"/>
          </p:cNvSpPr>
          <p:nvPr>
            <p:ph type="title"/>
          </p:nvPr>
        </p:nvSpPr>
        <p:spPr/>
        <p:txBody>
          <a:bodyPr>
            <a:normAutofit/>
          </a:bodyPr>
          <a:lstStyle/>
          <a:p>
            <a:r>
              <a:rPr lang="pt-BR" altLang="pt-BR" sz="4000" i="1">
                <a:solidFill>
                  <a:srgbClr val="008BEA"/>
                </a:solidFill>
              </a:rPr>
              <a:t>RNA como Replicador Primordial</a:t>
            </a:r>
          </a:p>
        </p:txBody>
      </p:sp>
      <p:sp>
        <p:nvSpPr>
          <p:cNvPr id="156675" name="Rectangle 3">
            <a:extLst>
              <a:ext uri="{FF2B5EF4-FFF2-40B4-BE49-F238E27FC236}">
                <a16:creationId xmlns:a16="http://schemas.microsoft.com/office/drawing/2014/main" id="{A4D51412-924C-48DD-92D4-C6E3BDB28A04}"/>
              </a:ext>
            </a:extLst>
          </p:cNvPr>
          <p:cNvSpPr>
            <a:spLocks noGrp="1" noChangeArrowheads="1"/>
          </p:cNvSpPr>
          <p:nvPr>
            <p:ph idx="1"/>
          </p:nvPr>
        </p:nvSpPr>
        <p:spPr>
          <a:xfrm>
            <a:off x="457200" y="1600200"/>
            <a:ext cx="8229600" cy="3124200"/>
          </a:xfrm>
        </p:spPr>
        <p:txBody>
          <a:bodyPr>
            <a:normAutofit/>
          </a:bodyPr>
          <a:lstStyle/>
          <a:p>
            <a:pPr>
              <a:lnSpc>
                <a:spcPct val="90000"/>
              </a:lnSpc>
            </a:pPr>
            <a:r>
              <a:rPr lang="pt-BR" altLang="pt-BR" sz="2400"/>
              <a:t>Surgiu como uma possível solução:</a:t>
            </a:r>
          </a:p>
          <a:p>
            <a:pPr lvl="1">
              <a:lnSpc>
                <a:spcPct val="90000"/>
              </a:lnSpc>
            </a:pPr>
            <a:r>
              <a:rPr lang="pt-BR" altLang="pt-BR" sz="2000"/>
              <a:t>classe versátil de molécula que exerce muitos papéis nas células;</a:t>
            </a:r>
          </a:p>
          <a:p>
            <a:pPr lvl="1">
              <a:lnSpc>
                <a:spcPct val="90000"/>
              </a:lnSpc>
            </a:pPr>
            <a:r>
              <a:rPr lang="pt-BR" altLang="pt-BR" sz="2000"/>
              <a:t>pode ser produzido em condições abióticas em laboratório;</a:t>
            </a:r>
          </a:p>
          <a:p>
            <a:pPr lvl="1">
              <a:lnSpc>
                <a:spcPct val="90000"/>
              </a:lnSpc>
            </a:pPr>
            <a:r>
              <a:rPr lang="pt-BR" altLang="pt-BR" sz="2000">
                <a:sym typeface="Wingdings 3" panose="05040102010807070707" pitchFamily="18" charset="2"/>
              </a:rPr>
              <a:t>c</a:t>
            </a:r>
            <a:r>
              <a:rPr lang="pt-BR" altLang="pt-BR" sz="2000"/>
              <a:t>apacidade de replicação, originando moléculas semelhantes.</a:t>
            </a:r>
          </a:p>
          <a:p>
            <a:pPr>
              <a:lnSpc>
                <a:spcPct val="90000"/>
              </a:lnSpc>
            </a:pPr>
            <a:r>
              <a:rPr lang="pt-BR" altLang="pt-BR" sz="2400"/>
              <a:t>Thomas R. Cech </a:t>
            </a:r>
            <a:r>
              <a:rPr lang="pt-BR" altLang="pt-BR" sz="2400" i="1"/>
              <a:t>et al.</a:t>
            </a:r>
            <a:r>
              <a:rPr lang="pt-BR" altLang="pt-BR" sz="2400"/>
              <a:t> (1980)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a:solidFill>
                  <a:schemeClr val="accent2"/>
                </a:solidFill>
                <a:effectLst>
                  <a:outerShdw blurRad="38100" dist="38100" dir="2700000" algn="tl">
                    <a:srgbClr val="C0C0C0"/>
                  </a:outerShdw>
                </a:effectLst>
              </a:rPr>
              <a:t>ribozimas</a:t>
            </a:r>
            <a:r>
              <a:rPr lang="pt-BR" altLang="pt-BR" sz="2400"/>
              <a:t>:</a:t>
            </a:r>
            <a:r>
              <a:rPr lang="pt-BR" altLang="pt-BR" sz="2400">
                <a:sym typeface="Wingdings 3" panose="05040102010807070707" pitchFamily="18" charset="2"/>
              </a:rPr>
              <a:t> </a:t>
            </a:r>
          </a:p>
          <a:p>
            <a:pPr lvl="1">
              <a:lnSpc>
                <a:spcPct val="90000"/>
              </a:lnSpc>
            </a:pPr>
            <a:r>
              <a:rPr lang="pt-BR" altLang="pt-BR" sz="2000">
                <a:sym typeface="Wingdings 3" panose="05040102010807070707" pitchFamily="18" charset="2"/>
              </a:rPr>
              <a:t>m</a:t>
            </a:r>
            <a:r>
              <a:rPr lang="pt-BR" altLang="pt-BR" sz="2000"/>
              <a:t>oléculas de RNA que podem atuar diretamente no controle de reações químicas </a:t>
            </a:r>
            <a:r>
              <a:rPr lang="pt-BR" altLang="pt-BR" sz="2000">
                <a:solidFill>
                  <a:srgbClr val="CC3300"/>
                </a:solidFill>
                <a:sym typeface="Wingdings 3" panose="05040102010807070707" pitchFamily="18" charset="2"/>
              </a:rPr>
              <a:t></a:t>
            </a:r>
            <a:r>
              <a:rPr lang="pt-BR" altLang="pt-BR" sz="2000"/>
              <a:t> atividade catalítica.</a:t>
            </a:r>
          </a:p>
        </p:txBody>
      </p:sp>
      <p:pic>
        <p:nvPicPr>
          <p:cNvPr id="156676" name="Picture 4" descr="ribozima">
            <a:extLst>
              <a:ext uri="{FF2B5EF4-FFF2-40B4-BE49-F238E27FC236}">
                <a16:creationId xmlns:a16="http://schemas.microsoft.com/office/drawing/2014/main" id="{CEEE7146-426B-4CEB-984F-A732A94C7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437063"/>
            <a:ext cx="76485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CC113600-C2FC-4C26-B9F8-CEF7CF7632B4}"/>
              </a:ext>
            </a:extLst>
          </p:cNvPr>
          <p:cNvSpPr>
            <a:spLocks noGrp="1" noChangeArrowheads="1"/>
          </p:cNvSpPr>
          <p:nvPr>
            <p:ph type="title"/>
          </p:nvPr>
        </p:nvSpPr>
        <p:spPr/>
        <p:txBody>
          <a:bodyPr>
            <a:normAutofit/>
          </a:bodyPr>
          <a:lstStyle/>
          <a:p>
            <a:r>
              <a:rPr lang="pt-BR" altLang="pt-BR" sz="4000" i="1">
                <a:solidFill>
                  <a:srgbClr val="008BEA"/>
                </a:solidFill>
              </a:rPr>
              <a:t>RNA como Replicador Primordial</a:t>
            </a:r>
          </a:p>
        </p:txBody>
      </p:sp>
      <p:sp>
        <p:nvSpPr>
          <p:cNvPr id="157699" name="Rectangle 3">
            <a:extLst>
              <a:ext uri="{FF2B5EF4-FFF2-40B4-BE49-F238E27FC236}">
                <a16:creationId xmlns:a16="http://schemas.microsoft.com/office/drawing/2014/main" id="{DF7C56B6-92CD-478D-BEBE-B702B0236424}"/>
              </a:ext>
            </a:extLst>
          </p:cNvPr>
          <p:cNvSpPr>
            <a:spLocks noGrp="1" noChangeArrowheads="1"/>
          </p:cNvSpPr>
          <p:nvPr>
            <p:ph idx="1"/>
          </p:nvPr>
        </p:nvSpPr>
        <p:spPr>
          <a:xfrm>
            <a:off x="457200" y="1600200"/>
            <a:ext cx="8291513" cy="4852988"/>
          </a:xfrm>
        </p:spPr>
        <p:txBody>
          <a:bodyPr>
            <a:normAutofit fontScale="92500" lnSpcReduction="10000"/>
          </a:bodyPr>
          <a:lstStyle/>
          <a:p>
            <a:pPr>
              <a:lnSpc>
                <a:spcPct val="80000"/>
              </a:lnSpc>
            </a:pPr>
            <a:r>
              <a:rPr lang="pt-BR" altLang="pt-BR" sz="2000"/>
              <a:t>Proposta </a:t>
            </a:r>
            <a:r>
              <a:rPr lang="pt-BR" altLang="pt-BR" sz="2000">
                <a:solidFill>
                  <a:srgbClr val="CC3300"/>
                </a:solidFill>
                <a:sym typeface="Wingdings 3" panose="05040102010807070707" pitchFamily="18" charset="2"/>
              </a:rPr>
              <a:t></a:t>
            </a:r>
            <a:r>
              <a:rPr lang="pt-BR" altLang="pt-BR" sz="2000"/>
              <a:t> </a:t>
            </a:r>
            <a:r>
              <a:rPr lang="pt-BR" altLang="pt-BR" sz="2000">
                <a:solidFill>
                  <a:schemeClr val="accent2"/>
                </a:solidFill>
                <a:effectLst>
                  <a:outerShdw blurRad="38100" dist="38100" dir="2700000" algn="tl">
                    <a:srgbClr val="C0C0C0"/>
                  </a:outerShdw>
                </a:effectLst>
              </a:rPr>
              <a:t>Mundo do RNA</a:t>
            </a:r>
            <a:r>
              <a:rPr lang="pt-BR" altLang="pt-BR" sz="2000"/>
              <a:t>:</a:t>
            </a:r>
          </a:p>
          <a:p>
            <a:pPr lvl="1">
              <a:lnSpc>
                <a:spcPct val="80000"/>
              </a:lnSpc>
            </a:pPr>
            <a:r>
              <a:rPr lang="pt-BR" altLang="pt-BR" sz="1800"/>
              <a:t>acredita-se que tenha surgido antes dos sistemas isolados por membranas (coacervatos ou microsferas).</a:t>
            </a:r>
          </a:p>
          <a:p>
            <a:pPr lvl="1">
              <a:lnSpc>
                <a:spcPct val="80000"/>
              </a:lnSpc>
            </a:pPr>
            <a:r>
              <a:rPr lang="pt-BR" altLang="pt-BR" sz="1800"/>
              <a:t>início da atuação da seleção natural:</a:t>
            </a:r>
          </a:p>
          <a:p>
            <a:pPr lvl="2">
              <a:lnSpc>
                <a:spcPct val="80000"/>
              </a:lnSpc>
            </a:pPr>
            <a:r>
              <a:rPr lang="pt-BR" altLang="pt-BR" sz="1600"/>
              <a:t>ao se multiplicarem, moléculas de RNA produziriam versões ligeiramente diferentes entre si (mutantes):</a:t>
            </a:r>
          </a:p>
          <a:p>
            <a:pPr lvl="3">
              <a:lnSpc>
                <a:spcPct val="80000"/>
              </a:lnSpc>
            </a:pPr>
            <a:r>
              <a:rPr lang="pt-BR" altLang="pt-BR" sz="1400"/>
              <a:t>moléculas com maior capacidade de replicação </a:t>
            </a:r>
            <a:r>
              <a:rPr lang="pt-BR" altLang="pt-BR" sz="1400">
                <a:solidFill>
                  <a:srgbClr val="CC3300"/>
                </a:solidFill>
                <a:sym typeface="Wingdings 3" panose="05040102010807070707" pitchFamily="18" charset="2"/>
              </a:rPr>
              <a:t></a:t>
            </a:r>
            <a:r>
              <a:rPr lang="pt-BR" altLang="pt-BR" sz="1400"/>
              <a:t> transmissão à descendência.</a:t>
            </a:r>
          </a:p>
          <a:p>
            <a:pPr>
              <a:lnSpc>
                <a:spcPct val="80000"/>
              </a:lnSpc>
            </a:pPr>
            <a:r>
              <a:rPr lang="pt-BR" altLang="pt-BR" sz="2000"/>
              <a:t>Walter Gilbert (Nature -1986): </a:t>
            </a:r>
          </a:p>
          <a:p>
            <a:pPr>
              <a:lnSpc>
                <a:spcPct val="80000"/>
              </a:lnSpc>
              <a:buFont typeface="Wingdings" panose="05000000000000000000" pitchFamily="2" charset="2"/>
              <a:buNone/>
            </a:pPr>
            <a:r>
              <a:rPr lang="pt-BR" altLang="pt-BR" sz="1000">
                <a:solidFill>
                  <a:srgbClr val="CC3300"/>
                </a:solidFill>
                <a:effectLst>
                  <a:outerShdw blurRad="38100" dist="38100" dir="2700000" algn="tl">
                    <a:srgbClr val="C0C0C0"/>
                  </a:outerShdw>
                </a:effectLst>
              </a:rPr>
              <a:t>	</a:t>
            </a:r>
          </a:p>
          <a:p>
            <a:pPr>
              <a:lnSpc>
                <a:spcPct val="80000"/>
              </a:lnSpc>
              <a:buFont typeface="Wingdings" panose="05000000000000000000" pitchFamily="2" charset="2"/>
              <a:buNone/>
            </a:pPr>
            <a:endParaRPr lang="pt-BR" altLang="pt-BR" sz="2000">
              <a:solidFill>
                <a:srgbClr val="CC3300"/>
              </a:solidFill>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000">
              <a:solidFill>
                <a:srgbClr val="CC3300"/>
              </a:solidFill>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000">
              <a:solidFill>
                <a:srgbClr val="CC3300"/>
              </a:solidFill>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000">
              <a:solidFill>
                <a:srgbClr val="CC3300"/>
              </a:solidFill>
              <a:effectLst>
                <a:outerShdw blurRad="38100" dist="38100" dir="2700000" algn="tl">
                  <a:srgbClr val="C0C0C0"/>
                </a:outerShdw>
              </a:effectLst>
            </a:endParaRPr>
          </a:p>
          <a:p>
            <a:pPr>
              <a:lnSpc>
                <a:spcPct val="80000"/>
              </a:lnSpc>
            </a:pPr>
            <a:endParaRPr lang="pt-BR" altLang="pt-BR" sz="1000"/>
          </a:p>
          <a:p>
            <a:pPr>
              <a:lnSpc>
                <a:spcPct val="80000"/>
              </a:lnSpc>
            </a:pPr>
            <a:endParaRPr lang="pt-BR" altLang="pt-BR" sz="1000"/>
          </a:p>
          <a:p>
            <a:pPr>
              <a:lnSpc>
                <a:spcPct val="80000"/>
              </a:lnSpc>
            </a:pPr>
            <a:endParaRPr lang="pt-BR" altLang="pt-BR" sz="1000"/>
          </a:p>
          <a:p>
            <a:pPr>
              <a:lnSpc>
                <a:spcPct val="80000"/>
              </a:lnSpc>
            </a:pPr>
            <a:endParaRPr lang="pt-BR" altLang="pt-BR" sz="1000"/>
          </a:p>
          <a:p>
            <a:pPr>
              <a:lnSpc>
                <a:spcPct val="80000"/>
              </a:lnSpc>
            </a:pPr>
            <a:r>
              <a:rPr lang="pt-BR" altLang="pt-BR" sz="2000"/>
              <a:t>Primeiro RNA auto-replicador que surgiu na matéria não-viva executaria as funções atualmente executadas pelo RNA, DNA e proteínas.</a:t>
            </a:r>
          </a:p>
        </p:txBody>
      </p:sp>
      <p:sp>
        <p:nvSpPr>
          <p:cNvPr id="157701" name="Text Box 5">
            <a:extLst>
              <a:ext uri="{FF2B5EF4-FFF2-40B4-BE49-F238E27FC236}">
                <a16:creationId xmlns:a16="http://schemas.microsoft.com/office/drawing/2014/main" id="{808E1AA8-501C-4AB0-ABEC-01247E0C00AC}"/>
              </a:ext>
            </a:extLst>
          </p:cNvPr>
          <p:cNvSpPr txBox="1">
            <a:spLocks noChangeArrowheads="1"/>
          </p:cNvSpPr>
          <p:nvPr/>
        </p:nvSpPr>
        <p:spPr bwMode="auto">
          <a:xfrm>
            <a:off x="539750" y="3789363"/>
            <a:ext cx="65532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buClr>
                <a:schemeClr val="accent2"/>
              </a:buClr>
              <a:buFont typeface="Wingdings" panose="05000000000000000000" pitchFamily="2" charset="2"/>
              <a:buNone/>
            </a:pPr>
            <a:r>
              <a:rPr lang="pt-BR" altLang="pt-BR" sz="2000">
                <a:solidFill>
                  <a:srgbClr val="CC3300"/>
                </a:solidFill>
                <a:effectLst>
                  <a:outerShdw blurRad="38100" dist="38100" dir="2700000" algn="tl">
                    <a:srgbClr val="C0C0C0"/>
                  </a:outerShdw>
                </a:effectLst>
              </a:rPr>
              <a:t>“É possível contemplar um mundo de RNA, contendo apenas moléculas de RNA que servem para catalisar a síntese de si mesmas.(...) O primeiro passo da evolução então prossegue com as moléculas de RNA realizando as atividades catalíticas necessárias para montarem a si mesmas a partir de uma sopa de nucleotídeos.”</a:t>
            </a:r>
            <a:endParaRPr lang="pt-BR" altLang="pt-BR" sz="2000"/>
          </a:p>
        </p:txBody>
      </p:sp>
      <p:grpSp>
        <p:nvGrpSpPr>
          <p:cNvPr id="157703" name="Group 7">
            <a:extLst>
              <a:ext uri="{FF2B5EF4-FFF2-40B4-BE49-F238E27FC236}">
                <a16:creationId xmlns:a16="http://schemas.microsoft.com/office/drawing/2014/main" id="{BFFF88AC-3FE1-471D-817C-2437EC2091CB}"/>
              </a:ext>
            </a:extLst>
          </p:cNvPr>
          <p:cNvGrpSpPr>
            <a:grpSpLocks/>
          </p:cNvGrpSpPr>
          <p:nvPr/>
        </p:nvGrpSpPr>
        <p:grpSpPr bwMode="auto">
          <a:xfrm>
            <a:off x="7235825" y="3357563"/>
            <a:ext cx="1584325" cy="2311400"/>
            <a:chOff x="4558" y="2160"/>
            <a:chExt cx="998" cy="1456"/>
          </a:xfrm>
        </p:grpSpPr>
        <p:pic>
          <p:nvPicPr>
            <p:cNvPr id="157700" name="Picture 4" descr="Walter Gilbert">
              <a:extLst>
                <a:ext uri="{FF2B5EF4-FFF2-40B4-BE49-F238E27FC236}">
                  <a16:creationId xmlns:a16="http://schemas.microsoft.com/office/drawing/2014/main" id="{93D372B7-68CF-41E0-8D7A-C4B758940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 y="2160"/>
              <a:ext cx="970" cy="1225"/>
            </a:xfrm>
            <a:prstGeom prst="rect">
              <a:avLst/>
            </a:prstGeom>
            <a:noFill/>
            <a:extLst>
              <a:ext uri="{909E8E84-426E-40DD-AFC4-6F175D3DCCD1}">
                <a14:hiddenFill xmlns:a14="http://schemas.microsoft.com/office/drawing/2010/main">
                  <a:solidFill>
                    <a:srgbClr val="FFFFFF"/>
                  </a:solidFill>
                </a14:hiddenFill>
              </a:ext>
            </a:extLst>
          </p:spPr>
        </p:pic>
        <p:sp>
          <p:nvSpPr>
            <p:cNvPr id="157702" name="Text Box 6">
              <a:extLst>
                <a:ext uri="{FF2B5EF4-FFF2-40B4-BE49-F238E27FC236}">
                  <a16:creationId xmlns:a16="http://schemas.microsoft.com/office/drawing/2014/main" id="{12DAEFAF-9866-4BBE-94FC-5A437AB39328}"/>
                </a:ext>
              </a:extLst>
            </p:cNvPr>
            <p:cNvSpPr txBox="1">
              <a:spLocks noChangeArrowheads="1"/>
            </p:cNvSpPr>
            <p:nvPr/>
          </p:nvSpPr>
          <p:spPr bwMode="auto">
            <a:xfrm>
              <a:off x="4558" y="3385"/>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a:solidFill>
                    <a:schemeClr val="accent2"/>
                  </a:solidFill>
                </a:rPr>
                <a:t>Walter Gilbert</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CA112047-8F2D-48C6-BCC9-AF5A5427D259}"/>
              </a:ext>
            </a:extLst>
          </p:cNvPr>
          <p:cNvSpPr>
            <a:spLocks noGrp="1" noChangeArrowheads="1"/>
          </p:cNvSpPr>
          <p:nvPr>
            <p:ph type="title"/>
          </p:nvPr>
        </p:nvSpPr>
        <p:spPr/>
        <p:txBody>
          <a:bodyPr>
            <a:normAutofit/>
          </a:bodyPr>
          <a:lstStyle/>
          <a:p>
            <a:r>
              <a:rPr lang="pt-BR" altLang="pt-BR" sz="4000" i="1">
                <a:solidFill>
                  <a:srgbClr val="008BEA"/>
                </a:solidFill>
              </a:rPr>
              <a:t>RNA como Replicador Primordial</a:t>
            </a:r>
          </a:p>
        </p:txBody>
      </p:sp>
      <p:sp>
        <p:nvSpPr>
          <p:cNvPr id="158723" name="Rectangle 3">
            <a:extLst>
              <a:ext uri="{FF2B5EF4-FFF2-40B4-BE49-F238E27FC236}">
                <a16:creationId xmlns:a16="http://schemas.microsoft.com/office/drawing/2014/main" id="{EFFEB833-3E5A-4EB8-AA9E-A5707B1ED4FB}"/>
              </a:ext>
            </a:extLst>
          </p:cNvPr>
          <p:cNvSpPr>
            <a:spLocks noGrp="1" noChangeArrowheads="1"/>
          </p:cNvSpPr>
          <p:nvPr>
            <p:ph idx="1"/>
          </p:nvPr>
        </p:nvSpPr>
        <p:spPr>
          <a:xfrm>
            <a:off x="539750" y="1600200"/>
            <a:ext cx="5327650" cy="4781550"/>
          </a:xfrm>
        </p:spPr>
        <p:txBody>
          <a:bodyPr>
            <a:normAutofit/>
          </a:bodyPr>
          <a:lstStyle/>
          <a:p>
            <a:r>
              <a:rPr lang="pt-BR" altLang="pt-BR" sz="2800" b="1"/>
              <a:t>Argumento a favor:</a:t>
            </a:r>
          </a:p>
          <a:p>
            <a:pPr lvl="1"/>
            <a:r>
              <a:rPr lang="pt-BR" altLang="pt-BR" sz="2400"/>
              <a:t>algumas pistas indicam que o RNA surgiu antes das proteínas e do DNA na evolução da vida:</a:t>
            </a:r>
          </a:p>
          <a:p>
            <a:pPr lvl="2"/>
            <a:r>
              <a:rPr lang="pt-BR" altLang="pt-BR" sz="2000"/>
              <a:t>muitas moléculas pequenas (co-fatores) que exercem papel importante nas reações catalíticas freqüentemente carregam um nucleotídeo de RNA sem função óbvia </a:t>
            </a:r>
            <a:r>
              <a:rPr lang="pt-BR" altLang="pt-BR" sz="2000">
                <a:solidFill>
                  <a:srgbClr val="CC3300"/>
                </a:solidFill>
                <a:sym typeface="Wingdings 3" panose="05040102010807070707" pitchFamily="18" charset="2"/>
              </a:rPr>
              <a:t></a:t>
            </a:r>
            <a:r>
              <a:rPr lang="pt-BR" altLang="pt-BR" sz="2000">
                <a:sym typeface="Wingdings 3" panose="05040102010807070707" pitchFamily="18" charset="2"/>
              </a:rPr>
              <a:t> </a:t>
            </a:r>
            <a:r>
              <a:rPr lang="pt-BR" altLang="pt-BR" sz="2000">
                <a:solidFill>
                  <a:schemeClr val="accent2"/>
                </a:solidFill>
                <a:effectLst>
                  <a:outerShdw blurRad="38100" dist="38100" dir="2700000" algn="tl">
                    <a:srgbClr val="C0C0C0"/>
                  </a:outerShdw>
                </a:effectLst>
              </a:rPr>
              <a:t>fósseis moleculares:</a:t>
            </a:r>
          </a:p>
          <a:p>
            <a:pPr lvl="3"/>
            <a:r>
              <a:rPr lang="pt-BR" altLang="pt-BR" sz="1800"/>
              <a:t>seriam relíquias herdadas da época em que apenas o RNA dominava o mundo bioquímico (sem DNA ou proteínas).</a:t>
            </a:r>
          </a:p>
        </p:txBody>
      </p:sp>
      <p:pic>
        <p:nvPicPr>
          <p:cNvPr id="158724" name="Picture 4" descr="mundo do RNA 1">
            <a:extLst>
              <a:ext uri="{FF2B5EF4-FFF2-40B4-BE49-F238E27FC236}">
                <a16:creationId xmlns:a16="http://schemas.microsoft.com/office/drawing/2014/main" id="{BE147ADE-A2E5-4EDB-9567-0500A3637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1485900"/>
            <a:ext cx="2936875" cy="5256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0A7E99E0-77B9-45D8-911D-9D284B2FA00F}"/>
              </a:ext>
            </a:extLst>
          </p:cNvPr>
          <p:cNvSpPr>
            <a:spLocks noGrp="1" noChangeArrowheads="1"/>
          </p:cNvSpPr>
          <p:nvPr>
            <p:ph type="title"/>
          </p:nvPr>
        </p:nvSpPr>
        <p:spPr/>
        <p:txBody>
          <a:bodyPr>
            <a:normAutofit/>
          </a:bodyPr>
          <a:lstStyle/>
          <a:p>
            <a:r>
              <a:rPr lang="pt-BR" altLang="pt-BR" sz="4000" i="1">
                <a:solidFill>
                  <a:srgbClr val="008BEA"/>
                </a:solidFill>
              </a:rPr>
              <a:t>RNA como Replicador Primordial</a:t>
            </a:r>
          </a:p>
        </p:txBody>
      </p:sp>
      <p:sp>
        <p:nvSpPr>
          <p:cNvPr id="160771" name="Rectangle 3">
            <a:extLst>
              <a:ext uri="{FF2B5EF4-FFF2-40B4-BE49-F238E27FC236}">
                <a16:creationId xmlns:a16="http://schemas.microsoft.com/office/drawing/2014/main" id="{D7650E6F-8BE5-4AC4-8FE8-19758418F133}"/>
              </a:ext>
            </a:extLst>
          </p:cNvPr>
          <p:cNvSpPr>
            <a:spLocks noGrp="1" noChangeArrowheads="1"/>
          </p:cNvSpPr>
          <p:nvPr>
            <p:ph idx="1"/>
          </p:nvPr>
        </p:nvSpPr>
        <p:spPr>
          <a:xfrm>
            <a:off x="468313" y="3933825"/>
            <a:ext cx="8229600" cy="2592388"/>
          </a:xfrm>
        </p:spPr>
        <p:txBody>
          <a:bodyPr>
            <a:normAutofit/>
          </a:bodyPr>
          <a:lstStyle/>
          <a:p>
            <a:pPr lvl="1">
              <a:lnSpc>
                <a:spcPct val="90000"/>
              </a:lnSpc>
            </a:pPr>
            <a:r>
              <a:rPr lang="pt-BR" altLang="pt-BR" sz="1800"/>
              <a:t>nenhum nucleotídeo foi apontado como produto dos experimentos de Miller nem em estudos de meteoros:</a:t>
            </a:r>
          </a:p>
          <a:p>
            <a:pPr lvl="2">
              <a:lnSpc>
                <a:spcPct val="90000"/>
              </a:lnSpc>
            </a:pPr>
            <a:r>
              <a:rPr lang="pt-BR" altLang="pt-BR" sz="1600"/>
              <a:t>aminoácidos são bem menos complexos do que nucleotídeos:</a:t>
            </a:r>
          </a:p>
          <a:p>
            <a:pPr lvl="3">
              <a:lnSpc>
                <a:spcPct val="90000"/>
              </a:lnSpc>
            </a:pPr>
            <a:r>
              <a:rPr lang="pt-BR" altLang="pt-BR" sz="1400"/>
              <a:t>o aminoácido mais simples (glicina) contém apenas 2 átomos de carbono.</a:t>
            </a:r>
          </a:p>
          <a:p>
            <a:pPr lvl="1">
              <a:lnSpc>
                <a:spcPct val="90000"/>
              </a:lnSpc>
            </a:pPr>
            <a:endParaRPr lang="pt-BR" altLang="pt-BR" sz="1800"/>
          </a:p>
          <a:p>
            <a:pPr lvl="1">
              <a:lnSpc>
                <a:spcPct val="90000"/>
              </a:lnSpc>
            </a:pPr>
            <a:endParaRPr lang="pt-BR" altLang="pt-BR" sz="1800"/>
          </a:p>
          <a:p>
            <a:pPr lvl="1">
              <a:lnSpc>
                <a:spcPct val="90000"/>
              </a:lnSpc>
            </a:pPr>
            <a:endParaRPr lang="pt-BR" altLang="pt-BR" sz="1800"/>
          </a:p>
          <a:p>
            <a:pPr lvl="1">
              <a:lnSpc>
                <a:spcPct val="90000"/>
              </a:lnSpc>
            </a:pPr>
            <a:r>
              <a:rPr lang="pt-BR" altLang="pt-BR" sz="1800"/>
              <a:t>nenhuma lei da física precisa ser violada para que ocorra a formação espontânea do RNA, mas as chances contra ela são imensas.</a:t>
            </a:r>
          </a:p>
        </p:txBody>
      </p:sp>
      <p:pic>
        <p:nvPicPr>
          <p:cNvPr id="160772" name="Picture 4" descr="glicina">
            <a:extLst>
              <a:ext uri="{FF2B5EF4-FFF2-40B4-BE49-F238E27FC236}">
                <a16:creationId xmlns:a16="http://schemas.microsoft.com/office/drawing/2014/main" id="{D4CE21AA-C3CA-491C-8813-E2EE587AE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5157788"/>
            <a:ext cx="16954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60773" name="Picture 5" descr="nucleotídeo de RNA">
            <a:extLst>
              <a:ext uri="{FF2B5EF4-FFF2-40B4-BE49-F238E27FC236}">
                <a16:creationId xmlns:a16="http://schemas.microsoft.com/office/drawing/2014/main" id="{108F2FCD-3CCB-4CAE-A814-1F2914B9B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628775"/>
            <a:ext cx="2808288" cy="2230438"/>
          </a:xfrm>
          <a:prstGeom prst="rect">
            <a:avLst/>
          </a:prstGeom>
          <a:noFill/>
          <a:extLst>
            <a:ext uri="{909E8E84-426E-40DD-AFC4-6F175D3DCCD1}">
              <a14:hiddenFill xmlns:a14="http://schemas.microsoft.com/office/drawing/2010/main">
                <a:solidFill>
                  <a:srgbClr val="FFFFFF"/>
                </a:solidFill>
              </a14:hiddenFill>
            </a:ext>
          </a:extLst>
        </p:spPr>
      </p:pic>
      <p:sp>
        <p:nvSpPr>
          <p:cNvPr id="160774" name="Rectangle 6">
            <a:extLst>
              <a:ext uri="{FF2B5EF4-FFF2-40B4-BE49-F238E27FC236}">
                <a16:creationId xmlns:a16="http://schemas.microsoft.com/office/drawing/2014/main" id="{62F72DE6-31F8-4512-98CE-8F8084FDE86F}"/>
              </a:ext>
            </a:extLst>
          </p:cNvPr>
          <p:cNvSpPr>
            <a:spLocks noChangeArrowheads="1"/>
          </p:cNvSpPr>
          <p:nvPr/>
        </p:nvSpPr>
        <p:spPr bwMode="auto">
          <a:xfrm>
            <a:off x="457200" y="1600200"/>
            <a:ext cx="5699125"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Font typeface="Wingdings" panose="05000000000000000000" pitchFamily="2" charset="2"/>
              <a:buChar char="q"/>
              <a:defRPr sz="3200">
                <a:solidFill>
                  <a:schemeClr val="tx1"/>
                </a:solidFill>
                <a:latin typeface="Arial" panose="020B0604020202020204" pitchFamily="34" charset="0"/>
              </a:defRPr>
            </a:lvl1pPr>
            <a:lvl2pPr marL="742950" indent="-285750">
              <a:spcBef>
                <a:spcPct val="20000"/>
              </a:spcBef>
              <a:buClr>
                <a:schemeClr val="accent2"/>
              </a:buClr>
              <a:buFont typeface="Wingdings 2" panose="05020102010507070707" pitchFamily="18" charset="2"/>
              <a:buChar char="¾"/>
              <a:defRPr sz="2800">
                <a:solidFill>
                  <a:schemeClr val="tx1"/>
                </a:solidFill>
                <a:latin typeface="Arial" panose="020B0604020202020204" pitchFamily="34" charset="0"/>
              </a:defRPr>
            </a:lvl2pPr>
            <a:lvl3pPr marL="1143000" indent="-228600">
              <a:spcBef>
                <a:spcPct val="20000"/>
              </a:spcBef>
              <a:buClr>
                <a:schemeClr val="accent2"/>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accent2"/>
              </a:buClr>
              <a:buFont typeface="Arial" panose="020B0604020202020204" pitchFamily="34" charset="0"/>
              <a:buChar char="»"/>
              <a:defRPr sz="2000">
                <a:solidFill>
                  <a:schemeClr val="tx1"/>
                </a:solidFill>
                <a:latin typeface="Arial" panose="020B0604020202020204" pitchFamily="34" charset="0"/>
              </a:defRPr>
            </a:lvl9pPr>
          </a:lstStyle>
          <a:p>
            <a:pPr>
              <a:lnSpc>
                <a:spcPct val="90000"/>
              </a:lnSpc>
            </a:pPr>
            <a:r>
              <a:rPr lang="pt-BR" altLang="pt-BR" sz="2000" b="1"/>
              <a:t>Argumentos contra:</a:t>
            </a:r>
          </a:p>
          <a:p>
            <a:pPr lvl="1">
              <a:lnSpc>
                <a:spcPct val="90000"/>
              </a:lnSpc>
            </a:pPr>
            <a:r>
              <a:rPr lang="pt-BR" altLang="pt-BR" sz="1800"/>
              <a:t>os blocos de construção do RNA – os </a:t>
            </a:r>
            <a:r>
              <a:rPr lang="pt-BR" altLang="pt-BR" sz="1800">
                <a:solidFill>
                  <a:schemeClr val="accent2"/>
                </a:solidFill>
                <a:effectLst>
                  <a:outerShdw blurRad="38100" dist="38100" dir="2700000" algn="tl">
                    <a:srgbClr val="C0C0C0"/>
                  </a:outerShdw>
                </a:effectLst>
              </a:rPr>
              <a:t>nucleotídeos</a:t>
            </a:r>
            <a:r>
              <a:rPr lang="pt-BR" altLang="pt-BR" sz="1800"/>
              <a:t> – são substâncias complexas:</a:t>
            </a:r>
          </a:p>
          <a:p>
            <a:pPr lvl="2">
              <a:lnSpc>
                <a:spcPct val="90000"/>
              </a:lnSpc>
            </a:pPr>
            <a:r>
              <a:rPr lang="pt-BR" altLang="pt-BR" sz="1600"/>
              <a:t>formados por subunidades de açúcar (ribose) + fosfato + base nitrogenada:</a:t>
            </a:r>
          </a:p>
          <a:p>
            <a:pPr lvl="3">
              <a:lnSpc>
                <a:spcPct val="90000"/>
              </a:lnSpc>
            </a:pPr>
            <a:r>
              <a:rPr lang="pt-BR" altLang="pt-BR" sz="1400"/>
              <a:t>cada nucleotídeo de RNA possui 9 ou 10 átomos de carbono, numerosos átomos de hidrogênio, nitrogênio e oxigênio e o grupo fosfato </a:t>
            </a:r>
            <a:r>
              <a:rPr lang="pt-BR" altLang="pt-BR" sz="1400">
                <a:solidFill>
                  <a:srgbClr val="CC3300"/>
                </a:solidFill>
                <a:sym typeface="Wingdings 3" panose="05040102010807070707" pitchFamily="18" charset="2"/>
              </a:rPr>
              <a:t></a:t>
            </a:r>
            <a:r>
              <a:rPr lang="pt-BR" altLang="pt-BR" sz="1400">
                <a:sym typeface="Wingdings 3" panose="05040102010807070707" pitchFamily="18" charset="2"/>
              </a:rPr>
              <a:t> </a:t>
            </a:r>
            <a:r>
              <a:rPr lang="pt-BR" altLang="pt-BR" sz="1400"/>
              <a:t>todos ligados em um padrão tridimensional preciso.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CCA080F-47D5-4E75-8005-201988012455}"/>
              </a:ext>
            </a:extLst>
          </p:cNvPr>
          <p:cNvSpPr>
            <a:spLocks noGrp="1" noChangeArrowheads="1"/>
          </p:cNvSpPr>
          <p:nvPr>
            <p:ph type="title"/>
          </p:nvPr>
        </p:nvSpPr>
        <p:spPr/>
        <p:txBody>
          <a:bodyPr>
            <a:normAutofit/>
          </a:bodyPr>
          <a:lstStyle/>
          <a:p>
            <a:r>
              <a:rPr lang="pt-BR" altLang="pt-BR" sz="4000"/>
              <a:t>FRENCESCO REDI (1626-1697)</a:t>
            </a:r>
          </a:p>
        </p:txBody>
      </p:sp>
      <p:sp>
        <p:nvSpPr>
          <p:cNvPr id="86019" name="Rectangle 3">
            <a:extLst>
              <a:ext uri="{FF2B5EF4-FFF2-40B4-BE49-F238E27FC236}">
                <a16:creationId xmlns:a16="http://schemas.microsoft.com/office/drawing/2014/main" id="{CC1F5343-B633-4CEC-8C07-43AAB59785F0}"/>
              </a:ext>
            </a:extLst>
          </p:cNvPr>
          <p:cNvSpPr>
            <a:spLocks noGrp="1" noChangeArrowheads="1"/>
          </p:cNvSpPr>
          <p:nvPr>
            <p:ph idx="1"/>
          </p:nvPr>
        </p:nvSpPr>
        <p:spPr>
          <a:xfrm>
            <a:off x="468313" y="1628775"/>
            <a:ext cx="8229600" cy="2376488"/>
          </a:xfrm>
        </p:spPr>
        <p:txBody>
          <a:bodyPr>
            <a:normAutofit/>
          </a:bodyPr>
          <a:lstStyle/>
          <a:p>
            <a:pPr>
              <a:lnSpc>
                <a:spcPct val="90000"/>
              </a:lnSpc>
            </a:pPr>
            <a:r>
              <a:rPr lang="pt-BR" altLang="pt-BR" sz="2400"/>
              <a:t>Questionou evidência a favor da abiogênese:</a:t>
            </a:r>
          </a:p>
          <a:p>
            <a:pPr lvl="1">
              <a:lnSpc>
                <a:spcPct val="90000"/>
              </a:lnSpc>
            </a:pPr>
            <a:r>
              <a:rPr lang="pt-BR" altLang="pt-BR" sz="2000"/>
              <a:t>surgimento espontâneo de vermes na carne em decomposição.</a:t>
            </a:r>
          </a:p>
          <a:p>
            <a:pPr>
              <a:lnSpc>
                <a:spcPct val="90000"/>
              </a:lnSpc>
            </a:pPr>
            <a:r>
              <a:rPr lang="pt-BR" altLang="pt-BR" sz="2400">
                <a:solidFill>
                  <a:schemeClr val="accent2"/>
                </a:solidFill>
                <a:effectLst>
                  <a:outerShdw blurRad="38100" dist="38100" dir="2700000" algn="tl">
                    <a:srgbClr val="C0C0C0"/>
                  </a:outerShdw>
                </a:effectLst>
              </a:rPr>
              <a:t>Hipótese formulada e testada por Redi</a:t>
            </a:r>
            <a:r>
              <a:rPr lang="pt-BR" altLang="pt-BR" sz="2400"/>
              <a:t> </a:t>
            </a:r>
            <a:r>
              <a:rPr lang="pt-BR" altLang="pt-BR" sz="2400">
                <a:solidFill>
                  <a:srgbClr val="CC3300"/>
                </a:solidFill>
                <a:sym typeface="Wingdings 3" panose="05040102010807070707" pitchFamily="18" charset="2"/>
              </a:rPr>
              <a:t></a:t>
            </a:r>
            <a:r>
              <a:rPr lang="pt-BR" altLang="pt-BR" sz="2400"/>
              <a:t> vermes surgiam de ovos colocados por moscas atraídas pela carne podre:</a:t>
            </a:r>
          </a:p>
          <a:p>
            <a:pPr lvl="1">
              <a:lnSpc>
                <a:spcPct val="90000"/>
              </a:lnSpc>
            </a:pPr>
            <a:r>
              <a:rPr lang="pt-BR" altLang="pt-BR" sz="2000"/>
              <a:t>vermes seriam larvas que surgem no ciclo de vida das moscas.</a:t>
            </a:r>
          </a:p>
        </p:txBody>
      </p:sp>
      <p:pic>
        <p:nvPicPr>
          <p:cNvPr id="86020" name="Picture 4" descr="Redi experimento">
            <a:extLst>
              <a:ext uri="{FF2B5EF4-FFF2-40B4-BE49-F238E27FC236}">
                <a16:creationId xmlns:a16="http://schemas.microsoft.com/office/drawing/2014/main" id="{C4EA1C1C-5CE0-4AD2-BD96-7B3C2EB2C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787775"/>
            <a:ext cx="360045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descr="Francesco Redi">
            <a:extLst>
              <a:ext uri="{FF2B5EF4-FFF2-40B4-BE49-F238E27FC236}">
                <a16:creationId xmlns:a16="http://schemas.microsoft.com/office/drawing/2014/main" id="{74F4E307-626E-4949-B6FE-5A6CFB458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933825"/>
            <a:ext cx="1905000" cy="230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a:extLst>
              <a:ext uri="{FF2B5EF4-FFF2-40B4-BE49-F238E27FC236}">
                <a16:creationId xmlns:a16="http://schemas.microsoft.com/office/drawing/2014/main" id="{7C525EF9-3009-45DB-83FD-05B9236B5F42}"/>
              </a:ext>
            </a:extLst>
          </p:cNvPr>
          <p:cNvSpPr>
            <a:spLocks noGrp="1" noChangeArrowheads="1"/>
          </p:cNvSpPr>
          <p:nvPr>
            <p:ph type="title"/>
          </p:nvPr>
        </p:nvSpPr>
        <p:spPr/>
        <p:txBody>
          <a:bodyPr>
            <a:normAutofit/>
          </a:bodyPr>
          <a:lstStyle/>
          <a:p>
            <a:r>
              <a:rPr lang="pt-BR" altLang="pt-BR" sz="4000" i="1">
                <a:solidFill>
                  <a:srgbClr val="008BEA"/>
                </a:solidFill>
              </a:rPr>
              <a:t>Pré-RNA como Replicador Primordial</a:t>
            </a:r>
          </a:p>
        </p:txBody>
      </p:sp>
      <p:sp>
        <p:nvSpPr>
          <p:cNvPr id="161795" name="Rectangle 3">
            <a:extLst>
              <a:ext uri="{FF2B5EF4-FFF2-40B4-BE49-F238E27FC236}">
                <a16:creationId xmlns:a16="http://schemas.microsoft.com/office/drawing/2014/main" id="{E8CF71A1-2297-447E-A58C-C5B136CE634E}"/>
              </a:ext>
            </a:extLst>
          </p:cNvPr>
          <p:cNvSpPr>
            <a:spLocks noGrp="1" noChangeArrowheads="1"/>
          </p:cNvSpPr>
          <p:nvPr>
            <p:ph idx="1"/>
          </p:nvPr>
        </p:nvSpPr>
        <p:spPr/>
        <p:txBody>
          <a:bodyPr>
            <a:normAutofit/>
          </a:bodyPr>
          <a:lstStyle/>
          <a:p>
            <a:r>
              <a:rPr lang="pt-BR" altLang="pt-BR" sz="2800"/>
              <a:t>Alguns químicos sugeriram que uma molécula replicadora mais simples, semelhante ao RNA, surgiu primeiro e governou a vida </a:t>
            </a:r>
            <a:r>
              <a:rPr lang="pt-BR" altLang="pt-BR" sz="2800">
                <a:solidFill>
                  <a:srgbClr val="CC3300"/>
                </a:solidFill>
                <a:sym typeface="Wingdings 3" panose="05040102010807070707" pitchFamily="18" charset="2"/>
              </a:rPr>
              <a:t></a:t>
            </a:r>
            <a:r>
              <a:rPr lang="pt-BR" altLang="pt-BR" sz="2800">
                <a:sym typeface="Wingdings 3" panose="05040102010807070707" pitchFamily="18" charset="2"/>
              </a:rPr>
              <a:t> </a:t>
            </a:r>
            <a:r>
              <a:rPr lang="pt-BR" altLang="pt-BR" sz="2800">
                <a:solidFill>
                  <a:schemeClr val="accent2"/>
                </a:solidFill>
                <a:effectLst>
                  <a:outerShdw blurRad="38100" dist="38100" dir="2700000" algn="tl">
                    <a:srgbClr val="C0C0C0"/>
                  </a:outerShdw>
                </a:effectLst>
              </a:rPr>
              <a:t>Mundo pré-RNA</a:t>
            </a:r>
            <a:r>
              <a:rPr lang="pt-BR" altLang="pt-BR" sz="2800"/>
              <a:t>:</a:t>
            </a:r>
          </a:p>
          <a:p>
            <a:pPr lvl="1"/>
            <a:r>
              <a:rPr lang="pt-BR" altLang="pt-BR" sz="2400"/>
              <a:t>também teria as capacidades catalisadoras do RNA.</a:t>
            </a:r>
          </a:p>
          <a:p>
            <a:r>
              <a:rPr lang="pt-BR" altLang="pt-BR" sz="2800" b="1"/>
              <a:t>Argumento contra:</a:t>
            </a:r>
          </a:p>
          <a:p>
            <a:pPr lvl="1"/>
            <a:r>
              <a:rPr lang="pt-BR" altLang="pt-BR" sz="2400"/>
              <a:t>nenhum traço desse replicador primário e catalisador hipotético foi reconhecido até o momento:</a:t>
            </a:r>
          </a:p>
          <a:p>
            <a:pPr lvl="2"/>
            <a:r>
              <a:rPr lang="pt-BR" altLang="pt-BR" sz="2000"/>
              <a:t>o RNA deve ter assumido todas as suas funções em algum momento após seu surgimento.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5B28D046-AD2B-43D5-8739-984D20EB141C}"/>
              </a:ext>
            </a:extLst>
          </p:cNvPr>
          <p:cNvSpPr>
            <a:spLocks noGrp="1" noChangeArrowheads="1"/>
          </p:cNvSpPr>
          <p:nvPr>
            <p:ph type="title"/>
          </p:nvPr>
        </p:nvSpPr>
        <p:spPr/>
        <p:txBody>
          <a:bodyPr>
            <a:normAutofit/>
          </a:bodyPr>
          <a:lstStyle/>
          <a:p>
            <a:r>
              <a:rPr lang="pt-BR" altLang="pt-BR" sz="4000" i="1">
                <a:solidFill>
                  <a:srgbClr val="008BEA"/>
                </a:solidFill>
              </a:rPr>
              <a:t>Vida com Pequenas Moléculas</a:t>
            </a:r>
          </a:p>
        </p:txBody>
      </p:sp>
      <p:sp>
        <p:nvSpPr>
          <p:cNvPr id="164867" name="Rectangle 3">
            <a:extLst>
              <a:ext uri="{FF2B5EF4-FFF2-40B4-BE49-F238E27FC236}">
                <a16:creationId xmlns:a16="http://schemas.microsoft.com/office/drawing/2014/main" id="{395382E4-BDDC-49DB-83F5-2B0D2381A8AD}"/>
              </a:ext>
            </a:extLst>
          </p:cNvPr>
          <p:cNvSpPr>
            <a:spLocks noGrp="1" noChangeArrowheads="1"/>
          </p:cNvSpPr>
          <p:nvPr>
            <p:ph idx="1"/>
          </p:nvPr>
        </p:nvSpPr>
        <p:spPr/>
        <p:txBody>
          <a:bodyPr>
            <a:normAutofit/>
          </a:bodyPr>
          <a:lstStyle/>
          <a:p>
            <a:r>
              <a:rPr lang="pt-BR" altLang="pt-BR" sz="2800"/>
              <a:t>Redes de moléculas pequenas movidas por energia teriam melhores chances como iniciadoras da vida.</a:t>
            </a:r>
          </a:p>
          <a:p>
            <a:r>
              <a:rPr lang="pt-BR" altLang="pt-BR" sz="2800"/>
              <a:t>Teorias que podem dar suporte a esta hipótese existem há décadas:</a:t>
            </a:r>
          </a:p>
          <a:p>
            <a:pPr lvl="1"/>
            <a:r>
              <a:rPr lang="pt-BR" altLang="pt-BR" sz="2400"/>
              <a:t>usam definição termodinâmica em vez de genética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b="1"/>
              <a:t>Sagan</a:t>
            </a:r>
            <a:r>
              <a:rPr lang="pt-BR" altLang="pt-BR" sz="2400"/>
              <a:t> (enciclopédia Britânica):</a:t>
            </a:r>
          </a:p>
          <a:p>
            <a:pPr lvl="1">
              <a:buFont typeface="Wingdings 2" panose="05020102010507070707" pitchFamily="18" charset="2"/>
              <a:buNone/>
            </a:pPr>
            <a:r>
              <a:rPr lang="pt-BR" altLang="pt-BR" sz="2400" i="1">
                <a:solidFill>
                  <a:srgbClr val="CC3300"/>
                </a:solidFill>
              </a:rPr>
              <a:t>	“Uma região localizada que aumenta em ordem (decresce em entropia) por meio de ciclos movidos por um fluxo de energia seria considerada viva.”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7D86368-1E40-4443-A2B7-418822BAC1D9}"/>
              </a:ext>
            </a:extLst>
          </p:cNvPr>
          <p:cNvSpPr>
            <a:spLocks noGrp="1" noChangeArrowheads="1"/>
          </p:cNvSpPr>
          <p:nvPr>
            <p:ph type="title"/>
          </p:nvPr>
        </p:nvSpPr>
        <p:spPr/>
        <p:txBody>
          <a:bodyPr>
            <a:normAutofit/>
          </a:bodyPr>
          <a:lstStyle/>
          <a:p>
            <a:r>
              <a:rPr lang="pt-BR" altLang="pt-BR" sz="4000" i="1">
                <a:solidFill>
                  <a:srgbClr val="008BEA"/>
                </a:solidFill>
              </a:rPr>
              <a:t>Vida com Moléculas Pequenas</a:t>
            </a:r>
          </a:p>
        </p:txBody>
      </p:sp>
      <p:sp>
        <p:nvSpPr>
          <p:cNvPr id="165891" name="Rectangle 3">
            <a:extLst>
              <a:ext uri="{FF2B5EF4-FFF2-40B4-BE49-F238E27FC236}">
                <a16:creationId xmlns:a16="http://schemas.microsoft.com/office/drawing/2014/main" id="{84B26FB6-79FC-4D88-805F-6324C5594687}"/>
              </a:ext>
            </a:extLst>
          </p:cNvPr>
          <p:cNvSpPr>
            <a:spLocks noGrp="1" noChangeArrowheads="1"/>
          </p:cNvSpPr>
          <p:nvPr>
            <p:ph idx="1"/>
          </p:nvPr>
        </p:nvSpPr>
        <p:spPr>
          <a:xfrm>
            <a:off x="457200" y="1600200"/>
            <a:ext cx="8229600" cy="4852988"/>
          </a:xfrm>
        </p:spPr>
        <p:txBody>
          <a:bodyPr>
            <a:normAutofit/>
          </a:bodyPr>
          <a:lstStyle/>
          <a:p>
            <a:pPr>
              <a:lnSpc>
                <a:spcPct val="80000"/>
              </a:lnSpc>
            </a:pPr>
            <a:r>
              <a:rPr lang="pt-BR" altLang="pt-BR" sz="2400"/>
              <a:t>Proposta baseada nas idéias de </a:t>
            </a:r>
            <a:r>
              <a:rPr lang="pt-BR" altLang="pt-BR" sz="2400" b="1"/>
              <a:t>Aleksander Oparin</a:t>
            </a:r>
            <a:r>
              <a:rPr lang="pt-BR" altLang="pt-BR" sz="2400"/>
              <a:t>.</a:t>
            </a:r>
          </a:p>
          <a:p>
            <a:pPr>
              <a:lnSpc>
                <a:spcPct val="80000"/>
              </a:lnSpc>
            </a:pPr>
            <a:r>
              <a:rPr lang="pt-BR" altLang="pt-BR" sz="2400" b="1">
                <a:solidFill>
                  <a:schemeClr val="accent2"/>
                </a:solidFill>
                <a:effectLst>
                  <a:outerShdw blurRad="38100" dist="38100" dir="2700000" algn="tl">
                    <a:srgbClr val="C0C0C0"/>
                  </a:outerShdw>
                </a:effectLst>
              </a:rPr>
              <a:t>Exigências:</a:t>
            </a:r>
          </a:p>
          <a:p>
            <a:pPr>
              <a:lnSpc>
                <a:spcPct val="80000"/>
              </a:lnSpc>
              <a:buFont typeface="Wingdings" panose="05000000000000000000" pitchFamily="2" charset="2"/>
              <a:buNone/>
            </a:pPr>
            <a:r>
              <a:rPr lang="pt-BR" altLang="pt-BR" sz="2000" b="1">
                <a:solidFill>
                  <a:schemeClr val="accent2"/>
                </a:solidFill>
                <a:effectLst>
                  <a:outerShdw blurRad="38100" dist="38100" dir="2700000" algn="tl">
                    <a:srgbClr val="C0C0C0"/>
                  </a:outerShdw>
                </a:effectLst>
              </a:rPr>
              <a:t>	1- </a:t>
            </a:r>
            <a:r>
              <a:rPr lang="pt-BR" altLang="pt-BR" sz="2000"/>
              <a:t>necessidade de uma barreira (membrana) para separar vida de não-vida:</a:t>
            </a:r>
          </a:p>
          <a:p>
            <a:pPr lvl="1">
              <a:lnSpc>
                <a:spcPct val="80000"/>
              </a:lnSpc>
            </a:pPr>
            <a:r>
              <a:rPr lang="pt-BR" altLang="pt-BR" sz="1800"/>
              <a:t>2ª lei da termodinâmica </a:t>
            </a:r>
            <a:r>
              <a:rPr lang="pt-BR" altLang="pt-BR" sz="1800">
                <a:solidFill>
                  <a:srgbClr val="CC3300"/>
                </a:solidFill>
                <a:sym typeface="Wingdings 3" panose="05040102010807070707" pitchFamily="18" charset="2"/>
              </a:rPr>
              <a:t></a:t>
            </a:r>
            <a:r>
              <a:rPr lang="pt-BR" altLang="pt-BR" sz="1800">
                <a:sym typeface="Wingdings 3" panose="05040102010807070707" pitchFamily="18" charset="2"/>
              </a:rPr>
              <a:t> </a:t>
            </a:r>
            <a:r>
              <a:rPr lang="pt-BR" altLang="pt-BR" sz="1800"/>
              <a:t>entropia pode diminuir em uma área delimitada, desde que um aumento maior ocorra fora desta área:</a:t>
            </a:r>
          </a:p>
          <a:p>
            <a:pPr lvl="2">
              <a:lnSpc>
                <a:spcPct val="80000"/>
              </a:lnSpc>
            </a:pPr>
            <a:r>
              <a:rPr lang="pt-BR" altLang="pt-BR" sz="1600">
                <a:sym typeface="Wingdings 3" panose="05040102010807070707" pitchFamily="18" charset="2"/>
              </a:rPr>
              <a:t>quando células vivas crescem e se multiplicam convertem energia química ou radiação em calor; </a:t>
            </a:r>
          </a:p>
          <a:p>
            <a:pPr lvl="2">
              <a:lnSpc>
                <a:spcPct val="80000"/>
              </a:lnSpc>
            </a:pPr>
            <a:r>
              <a:rPr lang="pt-BR" altLang="pt-BR" sz="1600">
                <a:sym typeface="Wingdings 3" panose="05040102010807070707" pitchFamily="18" charset="2"/>
              </a:rPr>
              <a:t>liberação de calor aumenta a entropia do ambiente, compensando a diminuição da entropia nos sistemas vivos.</a:t>
            </a:r>
          </a:p>
          <a:p>
            <a:pPr>
              <a:lnSpc>
                <a:spcPct val="80000"/>
              </a:lnSpc>
              <a:buFont typeface="Wingdings" panose="05000000000000000000" pitchFamily="2" charset="2"/>
              <a:buNone/>
            </a:pPr>
            <a:r>
              <a:rPr lang="pt-BR" altLang="pt-BR" sz="2000" b="1">
                <a:solidFill>
                  <a:schemeClr val="accent2"/>
                </a:solidFill>
                <a:effectLst>
                  <a:outerShdw blurRad="38100" dist="38100" dir="2700000" algn="tl">
                    <a:srgbClr val="C0C0C0"/>
                  </a:outerShdw>
                </a:effectLst>
              </a:rPr>
              <a:t>	</a:t>
            </a:r>
          </a:p>
          <a:p>
            <a:pPr>
              <a:lnSpc>
                <a:spcPct val="80000"/>
              </a:lnSpc>
              <a:buFont typeface="Wingdings" panose="05000000000000000000" pitchFamily="2" charset="2"/>
              <a:buNone/>
            </a:pPr>
            <a:endParaRPr lang="pt-BR" altLang="pt-BR" sz="2000" b="1">
              <a:solidFill>
                <a:schemeClr val="accent2"/>
              </a:solidFill>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000" b="1">
              <a:solidFill>
                <a:schemeClr val="accent2"/>
              </a:solidFill>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000" b="1">
              <a:solidFill>
                <a:schemeClr val="accent2"/>
              </a:solidFill>
              <a:effectLst>
                <a:outerShdw blurRad="38100" dist="38100" dir="2700000" algn="tl">
                  <a:srgbClr val="C0C0C0"/>
                </a:outerShdw>
              </a:effectLst>
            </a:endParaRPr>
          </a:p>
          <a:p>
            <a:pPr>
              <a:lnSpc>
                <a:spcPct val="80000"/>
              </a:lnSpc>
              <a:buFont typeface="Wingdings" panose="05000000000000000000" pitchFamily="2" charset="2"/>
              <a:buNone/>
            </a:pPr>
            <a:endParaRPr lang="pt-BR" altLang="pt-BR" sz="2000" b="1">
              <a:solidFill>
                <a:schemeClr val="accent2"/>
              </a:solidFill>
              <a:effectLst>
                <a:outerShdw blurRad="38100" dist="38100" dir="2700000" algn="tl">
                  <a:srgbClr val="C0C0C0"/>
                </a:outerShdw>
              </a:effectLst>
            </a:endParaRPr>
          </a:p>
          <a:p>
            <a:pPr>
              <a:lnSpc>
                <a:spcPct val="80000"/>
              </a:lnSpc>
              <a:buFont typeface="Wingdings" panose="05000000000000000000" pitchFamily="2" charset="2"/>
              <a:buNone/>
            </a:pPr>
            <a:r>
              <a:rPr lang="pt-BR" altLang="pt-BR" sz="2000" b="1">
                <a:solidFill>
                  <a:schemeClr val="accent2"/>
                </a:solidFill>
                <a:effectLst>
                  <a:outerShdw blurRad="38100" dist="38100" dir="2700000" algn="tl">
                    <a:srgbClr val="C0C0C0"/>
                  </a:outerShdw>
                </a:effectLst>
              </a:rPr>
              <a:t>	2- </a:t>
            </a:r>
            <a:r>
              <a:rPr lang="pt-BR" altLang="pt-BR" sz="2000"/>
              <a:t>necessidade de uma fonte de energia para promover o processo de organização </a:t>
            </a:r>
            <a:r>
              <a:rPr lang="pt-BR" altLang="pt-BR" sz="2000">
                <a:solidFill>
                  <a:srgbClr val="CC3300"/>
                </a:solidFill>
                <a:sym typeface="Wingdings 3" panose="05040102010807070707" pitchFamily="18" charset="2"/>
              </a:rPr>
              <a:t></a:t>
            </a:r>
            <a:r>
              <a:rPr lang="pt-BR" altLang="pt-BR" sz="2000"/>
              <a:t> reações redox.</a:t>
            </a:r>
          </a:p>
        </p:txBody>
      </p:sp>
      <p:pic>
        <p:nvPicPr>
          <p:cNvPr id="165894" name="Picture 6" descr="lipossoma">
            <a:extLst>
              <a:ext uri="{FF2B5EF4-FFF2-40B4-BE49-F238E27FC236}">
                <a16:creationId xmlns:a16="http://schemas.microsoft.com/office/drawing/2014/main" id="{C5A34F9A-ABE9-481A-9082-B50482C85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302125"/>
            <a:ext cx="1439862" cy="1431925"/>
          </a:xfrm>
          <a:prstGeom prst="rect">
            <a:avLst/>
          </a:prstGeom>
          <a:noFill/>
          <a:extLst>
            <a:ext uri="{909E8E84-426E-40DD-AFC4-6F175D3DCCD1}">
              <a14:hiddenFill xmlns:a14="http://schemas.microsoft.com/office/drawing/2010/main">
                <a:solidFill>
                  <a:srgbClr val="FFFFFF"/>
                </a:solidFill>
              </a14:hiddenFill>
            </a:ext>
          </a:extLst>
        </p:spPr>
      </p:pic>
      <p:pic>
        <p:nvPicPr>
          <p:cNvPr id="165895" name="Picture 7" descr="lasiclip">
            <a:extLst>
              <a:ext uri="{FF2B5EF4-FFF2-40B4-BE49-F238E27FC236}">
                <a16:creationId xmlns:a16="http://schemas.microsoft.com/office/drawing/2014/main" id="{D4D980A9-F7BB-445C-B095-76F4863F0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076700"/>
            <a:ext cx="2160588" cy="1684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0C7DD37-2E3A-4CAB-A43E-85EC3F8D46C3}"/>
              </a:ext>
            </a:extLst>
          </p:cNvPr>
          <p:cNvSpPr>
            <a:spLocks noGrp="1" noChangeArrowheads="1"/>
          </p:cNvSpPr>
          <p:nvPr>
            <p:ph type="title"/>
          </p:nvPr>
        </p:nvSpPr>
        <p:spPr/>
        <p:txBody>
          <a:bodyPr>
            <a:normAutofit/>
          </a:bodyPr>
          <a:lstStyle/>
          <a:p>
            <a:r>
              <a:rPr lang="pt-BR" altLang="pt-BR" sz="4000" i="1">
                <a:solidFill>
                  <a:srgbClr val="008BEA"/>
                </a:solidFill>
              </a:rPr>
              <a:t>Vida com Moléculas Pequenas</a:t>
            </a:r>
          </a:p>
        </p:txBody>
      </p:sp>
      <p:sp>
        <p:nvSpPr>
          <p:cNvPr id="175107" name="Rectangle 3">
            <a:extLst>
              <a:ext uri="{FF2B5EF4-FFF2-40B4-BE49-F238E27FC236}">
                <a16:creationId xmlns:a16="http://schemas.microsoft.com/office/drawing/2014/main" id="{1E048CF9-F14D-4FFD-927F-81E28570FC26}"/>
              </a:ext>
            </a:extLst>
          </p:cNvPr>
          <p:cNvSpPr>
            <a:spLocks noGrp="1" noChangeArrowheads="1"/>
          </p:cNvSpPr>
          <p:nvPr>
            <p:ph idx="1"/>
          </p:nvPr>
        </p:nvSpPr>
        <p:spPr>
          <a:xfrm>
            <a:off x="457200" y="1600200"/>
            <a:ext cx="8229600" cy="2765425"/>
          </a:xfrm>
        </p:spPr>
        <p:txBody>
          <a:bodyPr>
            <a:normAutofit lnSpcReduction="10000"/>
          </a:bodyPr>
          <a:lstStyle/>
          <a:p>
            <a:pPr>
              <a:lnSpc>
                <a:spcPct val="80000"/>
              </a:lnSpc>
            </a:pPr>
            <a:r>
              <a:rPr lang="pt-BR" altLang="pt-BR" sz="2800" b="1">
                <a:solidFill>
                  <a:schemeClr val="accent2"/>
                </a:solidFill>
                <a:effectLst>
                  <a:outerShdw blurRad="38100" dist="38100" dir="2700000" algn="tl">
                    <a:srgbClr val="C0C0C0"/>
                  </a:outerShdw>
                </a:effectLst>
              </a:rPr>
              <a:t>Exigências:</a:t>
            </a:r>
          </a:p>
          <a:p>
            <a:pPr>
              <a:lnSpc>
                <a:spcPct val="80000"/>
              </a:lnSpc>
              <a:buFont typeface="Wingdings" panose="05000000000000000000" pitchFamily="2" charset="2"/>
              <a:buNone/>
            </a:pPr>
            <a:r>
              <a:rPr lang="pt-BR" altLang="pt-BR" sz="2400" b="1">
                <a:solidFill>
                  <a:schemeClr val="accent2"/>
                </a:solidFill>
                <a:effectLst>
                  <a:outerShdw blurRad="38100" dist="38100" dir="2700000" algn="tl">
                    <a:srgbClr val="C0C0C0"/>
                  </a:outerShdw>
                </a:effectLst>
              </a:rPr>
              <a:t>	3-</a:t>
            </a:r>
            <a:r>
              <a:rPr lang="pt-BR" altLang="pt-BR" sz="2400"/>
              <a:t> existência de um mecanismo para acoplar a liberação de energia ao processo de organização que define e sustente a vida:</a:t>
            </a:r>
          </a:p>
          <a:p>
            <a:pPr lvl="1">
              <a:lnSpc>
                <a:spcPct val="80000"/>
              </a:lnSpc>
            </a:pPr>
            <a:r>
              <a:rPr lang="pt-BR" altLang="pt-BR" sz="2000"/>
              <a:t>catalisadores primitivos.</a:t>
            </a:r>
          </a:p>
          <a:p>
            <a:pPr>
              <a:lnSpc>
                <a:spcPct val="80000"/>
              </a:lnSpc>
              <a:buFont typeface="Wingdings" panose="05000000000000000000" pitchFamily="2" charset="2"/>
              <a:buNone/>
            </a:pPr>
            <a:r>
              <a:rPr lang="pt-BR" altLang="pt-BR" sz="2400" b="1">
                <a:solidFill>
                  <a:schemeClr val="accent2"/>
                </a:solidFill>
                <a:effectLst>
                  <a:outerShdw blurRad="38100" dist="38100" dir="2700000" algn="tl">
                    <a:srgbClr val="C0C0C0"/>
                  </a:outerShdw>
                </a:effectLst>
              </a:rPr>
              <a:t>	4-</a:t>
            </a:r>
            <a:r>
              <a:rPr lang="pt-BR" altLang="pt-BR" sz="2400"/>
              <a:t> formação de uma rede de compostos químicos para possibilitar a adaptação e a evolução.</a:t>
            </a:r>
          </a:p>
          <a:p>
            <a:pPr>
              <a:lnSpc>
                <a:spcPct val="80000"/>
              </a:lnSpc>
              <a:buFont typeface="Wingdings" panose="05000000000000000000" pitchFamily="2" charset="2"/>
              <a:buNone/>
            </a:pPr>
            <a:r>
              <a:rPr lang="pt-BR" altLang="pt-BR" sz="2400" b="1">
                <a:solidFill>
                  <a:schemeClr val="accent2"/>
                </a:solidFill>
                <a:effectLst>
                  <a:outerShdw blurRad="38100" dist="38100" dir="2700000" algn="tl">
                    <a:srgbClr val="C0C0C0"/>
                  </a:outerShdw>
                </a:effectLst>
              </a:rPr>
              <a:t>	5-</a:t>
            </a:r>
            <a:r>
              <a:rPr lang="pt-BR" altLang="pt-BR" sz="2400"/>
              <a:t> reprodução e crescimento da rede.</a:t>
            </a:r>
          </a:p>
        </p:txBody>
      </p:sp>
      <p:pic>
        <p:nvPicPr>
          <p:cNvPr id="175108" name="Picture 4" descr="moléculas pequenas como replicador primordial">
            <a:extLst>
              <a:ext uri="{FF2B5EF4-FFF2-40B4-BE49-F238E27FC236}">
                <a16:creationId xmlns:a16="http://schemas.microsoft.com/office/drawing/2014/main" id="{12056A12-CDCB-4F14-9800-B4EF626A1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365625"/>
            <a:ext cx="6913562" cy="1979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2AF207E2-74DB-47A0-9873-C92AAC2102BD}"/>
              </a:ext>
            </a:extLst>
          </p:cNvPr>
          <p:cNvSpPr>
            <a:spLocks noGrp="1" noChangeArrowheads="1"/>
          </p:cNvSpPr>
          <p:nvPr>
            <p:ph type="title"/>
          </p:nvPr>
        </p:nvSpPr>
        <p:spPr/>
        <p:txBody>
          <a:bodyPr>
            <a:normAutofit/>
          </a:bodyPr>
          <a:lstStyle/>
          <a:p>
            <a:r>
              <a:rPr lang="pt-BR" altLang="pt-BR" sz="4000" i="1">
                <a:solidFill>
                  <a:srgbClr val="008BEA"/>
                </a:solidFill>
              </a:rPr>
              <a:t>Vida com Pequenas Moléculas</a:t>
            </a:r>
          </a:p>
        </p:txBody>
      </p:sp>
      <p:sp>
        <p:nvSpPr>
          <p:cNvPr id="171011" name="Rectangle 3">
            <a:extLst>
              <a:ext uri="{FF2B5EF4-FFF2-40B4-BE49-F238E27FC236}">
                <a16:creationId xmlns:a16="http://schemas.microsoft.com/office/drawing/2014/main" id="{AA5155A4-8EC4-409B-8412-A892E4E05157}"/>
              </a:ext>
            </a:extLst>
          </p:cNvPr>
          <p:cNvSpPr>
            <a:spLocks noGrp="1" noChangeArrowheads="1"/>
          </p:cNvSpPr>
          <p:nvPr>
            <p:ph idx="1"/>
          </p:nvPr>
        </p:nvSpPr>
        <p:spPr>
          <a:xfrm>
            <a:off x="457200" y="1600200"/>
            <a:ext cx="5627688" cy="4852988"/>
          </a:xfrm>
        </p:spPr>
        <p:txBody>
          <a:bodyPr/>
          <a:lstStyle/>
          <a:p>
            <a:pPr>
              <a:lnSpc>
                <a:spcPct val="90000"/>
              </a:lnSpc>
            </a:pPr>
            <a:r>
              <a:rPr lang="pt-BR" altLang="pt-BR" sz="2400"/>
              <a:t>Hipótese do metabolismo primordial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a:t>exige a formação de uma rede de reações químicas que aumentem em complexidade e se adaptem às mudanças ambientais.</a:t>
            </a:r>
          </a:p>
          <a:p>
            <a:pPr>
              <a:lnSpc>
                <a:spcPct val="90000"/>
              </a:lnSpc>
            </a:pPr>
            <a:r>
              <a:rPr lang="pt-BR" altLang="pt-BR" sz="2400" b="1">
                <a:solidFill>
                  <a:schemeClr val="accent2"/>
                </a:solidFill>
              </a:rPr>
              <a:t>Formação do ciclo:</a:t>
            </a:r>
          </a:p>
          <a:p>
            <a:pPr lvl="1">
              <a:lnSpc>
                <a:spcPct val="90000"/>
              </a:lnSpc>
            </a:pPr>
            <a:r>
              <a:rPr lang="pt-BR" altLang="pt-BR" sz="2000"/>
              <a:t>a energia (reação redox) liberada durante a conversão do mineral X em Y é usada para a transformação de uma molécula orgânica </a:t>
            </a:r>
            <a:r>
              <a:rPr lang="pt-BR" altLang="pt-BR" sz="2000" b="1"/>
              <a:t>A</a:t>
            </a:r>
            <a:r>
              <a:rPr lang="pt-BR" altLang="pt-BR" sz="2000"/>
              <a:t> em uma molécula </a:t>
            </a:r>
            <a:r>
              <a:rPr lang="pt-BR" altLang="pt-BR" sz="2000" b="1"/>
              <a:t>B</a:t>
            </a:r>
            <a:r>
              <a:rPr lang="pt-BR" altLang="pt-BR" sz="2000"/>
              <a:t>;</a:t>
            </a:r>
          </a:p>
          <a:p>
            <a:pPr lvl="1">
              <a:lnSpc>
                <a:spcPct val="90000"/>
              </a:lnSpc>
            </a:pPr>
            <a:r>
              <a:rPr lang="pt-BR" altLang="pt-BR" sz="2000"/>
              <a:t>reações adicionais (</a:t>
            </a:r>
            <a:r>
              <a:rPr lang="pt-BR" altLang="pt-BR" sz="2000" b="1"/>
              <a:t>B</a:t>
            </a:r>
            <a:r>
              <a:rPr lang="pt-BR" altLang="pt-BR" sz="2000"/>
              <a:t> para </a:t>
            </a:r>
            <a:r>
              <a:rPr lang="pt-BR" altLang="pt-BR" sz="2000" b="1"/>
              <a:t>C</a:t>
            </a:r>
            <a:r>
              <a:rPr lang="pt-BR" altLang="pt-BR" sz="2000"/>
              <a:t>, </a:t>
            </a:r>
            <a:r>
              <a:rPr lang="pt-BR" altLang="pt-BR" sz="2000" b="1"/>
              <a:t>C</a:t>
            </a:r>
            <a:r>
              <a:rPr lang="pt-BR" altLang="pt-BR" sz="2000"/>
              <a:t> para </a:t>
            </a:r>
            <a:r>
              <a:rPr lang="pt-BR" altLang="pt-BR" sz="2000" b="1"/>
              <a:t>D</a:t>
            </a:r>
            <a:r>
              <a:rPr lang="pt-BR" altLang="pt-BR" sz="2000"/>
              <a:t>) formam um ciclo que volta para </a:t>
            </a:r>
            <a:r>
              <a:rPr lang="pt-BR" altLang="pt-BR" sz="2000" b="1"/>
              <a:t>A</a:t>
            </a:r>
            <a:r>
              <a:rPr lang="pt-BR" altLang="pt-BR" sz="2000"/>
              <a:t>;</a:t>
            </a:r>
          </a:p>
          <a:p>
            <a:pPr lvl="1">
              <a:lnSpc>
                <a:spcPct val="90000"/>
              </a:lnSpc>
            </a:pPr>
            <a:r>
              <a:rPr lang="pt-BR" altLang="pt-BR" sz="2000"/>
              <a:t>as reações fora do ciclo (</a:t>
            </a:r>
            <a:r>
              <a:rPr lang="pt-BR" altLang="pt-BR" sz="2000" b="1"/>
              <a:t>E</a:t>
            </a:r>
            <a:r>
              <a:rPr lang="pt-BR" altLang="pt-BR" sz="2000"/>
              <a:t>) tenderão a atrair mais material para o ciclo.</a:t>
            </a:r>
          </a:p>
        </p:txBody>
      </p:sp>
      <p:pic>
        <p:nvPicPr>
          <p:cNvPr id="171012" name="Picture 4" descr="evolução das redes químicas">
            <a:extLst>
              <a:ext uri="{FF2B5EF4-FFF2-40B4-BE49-F238E27FC236}">
                <a16:creationId xmlns:a16="http://schemas.microsoft.com/office/drawing/2014/main" id="{D625EEA8-7904-47EA-B456-68C9EF650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557338"/>
            <a:ext cx="2625725" cy="4967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B6131939-9C28-4D3D-9B0B-44E3E66843CC}"/>
              </a:ext>
            </a:extLst>
          </p:cNvPr>
          <p:cNvSpPr>
            <a:spLocks noGrp="1" noChangeArrowheads="1"/>
          </p:cNvSpPr>
          <p:nvPr>
            <p:ph type="title"/>
          </p:nvPr>
        </p:nvSpPr>
        <p:spPr/>
        <p:txBody>
          <a:bodyPr>
            <a:normAutofit/>
          </a:bodyPr>
          <a:lstStyle/>
          <a:p>
            <a:r>
              <a:rPr lang="pt-BR" altLang="pt-BR" sz="4000" i="1">
                <a:solidFill>
                  <a:srgbClr val="008BEA"/>
                </a:solidFill>
              </a:rPr>
              <a:t>Vida com Pequenas Moléculas</a:t>
            </a:r>
          </a:p>
        </p:txBody>
      </p:sp>
      <p:sp>
        <p:nvSpPr>
          <p:cNvPr id="172035" name="Rectangle 3">
            <a:extLst>
              <a:ext uri="{FF2B5EF4-FFF2-40B4-BE49-F238E27FC236}">
                <a16:creationId xmlns:a16="http://schemas.microsoft.com/office/drawing/2014/main" id="{09C9A4BC-831E-4492-B93A-54211DD63F4B}"/>
              </a:ext>
            </a:extLst>
          </p:cNvPr>
          <p:cNvSpPr>
            <a:spLocks noGrp="1" noChangeArrowheads="1"/>
          </p:cNvSpPr>
          <p:nvPr>
            <p:ph idx="1"/>
          </p:nvPr>
        </p:nvSpPr>
        <p:spPr>
          <a:xfrm>
            <a:off x="323850" y="1700213"/>
            <a:ext cx="4608513" cy="4824412"/>
          </a:xfrm>
        </p:spPr>
        <p:txBody>
          <a:bodyPr>
            <a:normAutofit/>
          </a:bodyPr>
          <a:lstStyle/>
          <a:p>
            <a:pPr>
              <a:lnSpc>
                <a:spcPct val="80000"/>
              </a:lnSpc>
            </a:pPr>
            <a:r>
              <a:rPr lang="pt-BR" altLang="pt-BR" sz="2400" b="1"/>
              <a:t>Aumento da complexidade:</a:t>
            </a:r>
          </a:p>
          <a:p>
            <a:pPr lvl="1">
              <a:lnSpc>
                <a:spcPct val="80000"/>
              </a:lnSpc>
            </a:pPr>
            <a:r>
              <a:rPr lang="pt-BR" altLang="pt-BR" sz="2000"/>
              <a:t>se uma mudança nas condições inibe uma reação no ciclo (</a:t>
            </a:r>
            <a:r>
              <a:rPr lang="pt-BR" altLang="pt-BR" sz="2000" b="1"/>
              <a:t>C</a:t>
            </a:r>
            <a:r>
              <a:rPr lang="pt-BR" altLang="pt-BR" sz="2000"/>
              <a:t> para </a:t>
            </a:r>
            <a:r>
              <a:rPr lang="pt-BR" altLang="pt-BR" sz="2000" b="1"/>
              <a:t>D</a:t>
            </a:r>
            <a:r>
              <a:rPr lang="pt-BR" altLang="pt-BR" sz="2000"/>
              <a:t>), outros caminhos precisam ser explorados (intermediários </a:t>
            </a:r>
            <a:r>
              <a:rPr lang="pt-BR" altLang="pt-BR" sz="2000" b="1"/>
              <a:t>F</a:t>
            </a:r>
            <a:r>
              <a:rPr lang="pt-BR" altLang="pt-BR" sz="2000"/>
              <a:t>, </a:t>
            </a:r>
            <a:r>
              <a:rPr lang="pt-BR" altLang="pt-BR" sz="2000" b="1"/>
              <a:t>G</a:t>
            </a:r>
            <a:r>
              <a:rPr lang="pt-BR" altLang="pt-BR" sz="2000"/>
              <a:t> e </a:t>
            </a:r>
            <a:r>
              <a:rPr lang="pt-BR" altLang="pt-BR" sz="2000" b="1"/>
              <a:t>H</a:t>
            </a:r>
            <a:r>
              <a:rPr lang="pt-BR" altLang="pt-BR" sz="2000"/>
              <a:t>);</a:t>
            </a:r>
          </a:p>
          <a:p>
            <a:pPr lvl="1">
              <a:lnSpc>
                <a:spcPct val="80000"/>
              </a:lnSpc>
            </a:pPr>
            <a:r>
              <a:rPr lang="pt-BR" altLang="pt-BR" sz="2000"/>
              <a:t>outra solução seria a incorporação de um catalisador </a:t>
            </a:r>
            <a:r>
              <a:rPr lang="pt-BR" altLang="pt-BR" sz="2000" b="1"/>
              <a:t>I</a:t>
            </a:r>
            <a:r>
              <a:rPr lang="pt-BR" altLang="pt-BR" sz="2000"/>
              <a:t>, cuja ação desbloqueia a transformação de </a:t>
            </a:r>
            <a:r>
              <a:rPr lang="pt-BR" altLang="pt-BR" sz="2000" b="1"/>
              <a:t>C</a:t>
            </a:r>
            <a:r>
              <a:rPr lang="pt-BR" altLang="pt-BR" sz="2000"/>
              <a:t> para </a:t>
            </a:r>
            <a:r>
              <a:rPr lang="pt-BR" altLang="pt-BR" sz="2000" b="1"/>
              <a:t>D</a:t>
            </a:r>
            <a:r>
              <a:rPr lang="pt-BR" altLang="pt-BR" sz="2000"/>
              <a:t>.</a:t>
            </a:r>
          </a:p>
          <a:p>
            <a:pPr lvl="1">
              <a:lnSpc>
                <a:spcPct val="80000"/>
              </a:lnSpc>
            </a:pPr>
            <a:r>
              <a:rPr lang="pt-BR" altLang="pt-BR" sz="2000"/>
              <a:t>para sobreviver, a rede deve atrair do meio ambiente materiais contendo carbono mais rapidamente do que os perde por difusão e em reações paralelas (formação do breu </a:t>
            </a:r>
            <a:r>
              <a:rPr lang="pt-BR" altLang="pt-BR" sz="2000">
                <a:solidFill>
                  <a:srgbClr val="CC3300"/>
                </a:solidFill>
                <a:sym typeface="Wingdings 3" panose="05040102010807070707" pitchFamily="18" charset="2"/>
              </a:rPr>
              <a:t></a:t>
            </a:r>
            <a:r>
              <a:rPr lang="pt-BR" altLang="pt-BR" sz="2000">
                <a:sym typeface="Wingdings 3" panose="05040102010807070707" pitchFamily="18" charset="2"/>
              </a:rPr>
              <a:t> </a:t>
            </a:r>
            <a:r>
              <a:rPr lang="pt-BR" altLang="pt-BR" sz="2000"/>
              <a:t>excluído da solução).</a:t>
            </a:r>
          </a:p>
        </p:txBody>
      </p:sp>
      <p:pic>
        <p:nvPicPr>
          <p:cNvPr id="172036" name="Picture 4" descr="evolução das redes químicas 1">
            <a:extLst>
              <a:ext uri="{FF2B5EF4-FFF2-40B4-BE49-F238E27FC236}">
                <a16:creationId xmlns:a16="http://schemas.microsoft.com/office/drawing/2014/main" id="{D8A76817-8045-4C15-A222-F0F90BA01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773238"/>
            <a:ext cx="3925888" cy="467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F4CB0AE2-502A-4224-B00A-AAE161635A63}"/>
              </a:ext>
            </a:extLst>
          </p:cNvPr>
          <p:cNvSpPr>
            <a:spLocks noGrp="1" noChangeArrowheads="1"/>
          </p:cNvSpPr>
          <p:nvPr>
            <p:ph type="title"/>
          </p:nvPr>
        </p:nvSpPr>
        <p:spPr/>
        <p:txBody>
          <a:bodyPr>
            <a:normAutofit/>
          </a:bodyPr>
          <a:lstStyle/>
          <a:p>
            <a:r>
              <a:rPr lang="pt-BR" altLang="pt-BR" sz="4000" i="1">
                <a:solidFill>
                  <a:srgbClr val="008BEA"/>
                </a:solidFill>
              </a:rPr>
              <a:t>Vida com Pequenas Moléculas</a:t>
            </a:r>
          </a:p>
        </p:txBody>
      </p:sp>
      <p:sp>
        <p:nvSpPr>
          <p:cNvPr id="167939" name="Rectangle 3">
            <a:extLst>
              <a:ext uri="{FF2B5EF4-FFF2-40B4-BE49-F238E27FC236}">
                <a16:creationId xmlns:a16="http://schemas.microsoft.com/office/drawing/2014/main" id="{B32D1065-7DE2-4278-81E6-399FBE5F014A}"/>
              </a:ext>
            </a:extLst>
          </p:cNvPr>
          <p:cNvSpPr>
            <a:spLocks noGrp="1" noChangeArrowheads="1"/>
          </p:cNvSpPr>
          <p:nvPr>
            <p:ph idx="1"/>
          </p:nvPr>
        </p:nvSpPr>
        <p:spPr/>
        <p:txBody>
          <a:bodyPr>
            <a:normAutofit/>
          </a:bodyPr>
          <a:lstStyle/>
          <a:p>
            <a:pPr>
              <a:lnSpc>
                <a:spcPct val="90000"/>
              </a:lnSpc>
            </a:pPr>
            <a:r>
              <a:rPr lang="pt-BR" altLang="pt-BR" sz="2800" b="1"/>
              <a:t>Argumento a favor:</a:t>
            </a:r>
          </a:p>
          <a:p>
            <a:pPr lvl="1">
              <a:lnSpc>
                <a:spcPct val="90000"/>
              </a:lnSpc>
            </a:pPr>
            <a:r>
              <a:rPr lang="pt-BR" altLang="pt-BR" sz="2400"/>
              <a:t>Günter Wächtershäuser (</a:t>
            </a:r>
            <a:r>
              <a:rPr lang="pt-BR" altLang="pt-BR" sz="2400" i="1"/>
              <a:t>Science</a:t>
            </a:r>
            <a:r>
              <a:rPr lang="pt-BR" altLang="pt-BR" sz="2400"/>
              <a:t> - 2000)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a:t>
            </a:r>
            <a:r>
              <a:rPr lang="pt-BR" altLang="pt-BR" sz="2400"/>
              <a:t>demonstrou parte de um ciclo envolvendo a combinação e separação de aminoácidos na presença de sulfetos metálicos catalisadores:</a:t>
            </a:r>
          </a:p>
          <a:p>
            <a:pPr lvl="2">
              <a:lnSpc>
                <a:spcPct val="90000"/>
              </a:lnSpc>
            </a:pPr>
            <a:r>
              <a:rPr lang="pt-BR" altLang="pt-BR" sz="2000"/>
              <a:t>energia fornecida pela oxidação do monóxido de        carbono (CO) em dióxido de carbono (CO</a:t>
            </a:r>
            <a:r>
              <a:rPr lang="pt-BR" altLang="pt-BR" sz="2000" baseline="-25000"/>
              <a:t>2</a:t>
            </a:r>
            <a:r>
              <a:rPr lang="pt-BR" altLang="pt-BR" sz="2000"/>
              <a:t>).</a:t>
            </a:r>
          </a:p>
          <a:p>
            <a:pPr>
              <a:lnSpc>
                <a:spcPct val="90000"/>
              </a:lnSpc>
            </a:pPr>
            <a:r>
              <a:rPr lang="pt-BR" altLang="pt-BR" sz="2800" b="1"/>
              <a:t>Argumento contra:</a:t>
            </a:r>
          </a:p>
          <a:p>
            <a:pPr lvl="1">
              <a:lnSpc>
                <a:spcPct val="90000"/>
              </a:lnSpc>
            </a:pPr>
            <a:r>
              <a:rPr lang="pt-BR" altLang="pt-BR" sz="2400"/>
              <a:t>não foi demonstrada a operação de um ciclo completo ou sua capacidade de se auto-sustentar e passar por maior evolução:</a:t>
            </a:r>
          </a:p>
          <a:p>
            <a:pPr lvl="2">
              <a:lnSpc>
                <a:spcPct val="90000"/>
              </a:lnSpc>
            </a:pPr>
            <a:r>
              <a:rPr lang="pt-BR" altLang="pt-BR" sz="2000"/>
              <a:t>necessários para validar o modelo da molécula pequena.</a:t>
            </a:r>
          </a:p>
        </p:txBody>
      </p:sp>
      <p:pic>
        <p:nvPicPr>
          <p:cNvPr id="167940" name="Picture 4" descr="Günter Wächtershäuser">
            <a:extLst>
              <a:ext uri="{FF2B5EF4-FFF2-40B4-BE49-F238E27FC236}">
                <a16:creationId xmlns:a16="http://schemas.microsoft.com/office/drawing/2014/main" id="{80412AB7-FF3A-4050-91FB-D814EDD6B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975" y="1989138"/>
            <a:ext cx="1417638" cy="208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60F3B99C-C335-47D7-A5C8-E19843F311BF}"/>
              </a:ext>
            </a:extLst>
          </p:cNvPr>
          <p:cNvSpPr>
            <a:spLocks noGrp="1" noChangeArrowheads="1"/>
          </p:cNvSpPr>
          <p:nvPr>
            <p:ph type="title"/>
          </p:nvPr>
        </p:nvSpPr>
        <p:spPr/>
        <p:txBody>
          <a:bodyPr>
            <a:normAutofit/>
          </a:bodyPr>
          <a:lstStyle/>
          <a:p>
            <a:r>
              <a:rPr lang="pt-BR" altLang="pt-BR" sz="4000"/>
              <a:t>SURGIMENTO DAS CÉLULAS EUCARIÓTICAS</a:t>
            </a:r>
          </a:p>
        </p:txBody>
      </p:sp>
      <p:sp>
        <p:nvSpPr>
          <p:cNvPr id="177155" name="Rectangle 3">
            <a:extLst>
              <a:ext uri="{FF2B5EF4-FFF2-40B4-BE49-F238E27FC236}">
                <a16:creationId xmlns:a16="http://schemas.microsoft.com/office/drawing/2014/main" id="{46AF620A-8543-496A-ACD4-E19E04183136}"/>
              </a:ext>
            </a:extLst>
          </p:cNvPr>
          <p:cNvSpPr>
            <a:spLocks noGrp="1" noChangeArrowheads="1"/>
          </p:cNvSpPr>
          <p:nvPr>
            <p:ph idx="1"/>
          </p:nvPr>
        </p:nvSpPr>
        <p:spPr>
          <a:xfrm>
            <a:off x="457200" y="1600200"/>
            <a:ext cx="8229600" cy="3124200"/>
          </a:xfrm>
        </p:spPr>
        <p:txBody>
          <a:bodyPr>
            <a:normAutofit/>
          </a:bodyPr>
          <a:lstStyle/>
          <a:p>
            <a:pPr>
              <a:lnSpc>
                <a:spcPct val="80000"/>
              </a:lnSpc>
            </a:pPr>
            <a:r>
              <a:rPr lang="pt-BR" altLang="pt-BR" sz="2000" dirty="0"/>
              <a:t>Registro fóssil </a:t>
            </a:r>
            <a:r>
              <a:rPr lang="pt-BR" altLang="pt-BR" sz="2000" dirty="0">
                <a:solidFill>
                  <a:srgbClr val="CC3300"/>
                </a:solidFill>
                <a:sym typeface="Wingdings 3" panose="05040102010807070707" pitchFamily="18" charset="2"/>
              </a:rPr>
              <a:t></a:t>
            </a:r>
            <a:r>
              <a:rPr lang="pt-BR" altLang="pt-BR" sz="2000" dirty="0"/>
              <a:t> 1,7 bilhão de anos atrás:</a:t>
            </a:r>
          </a:p>
          <a:p>
            <a:pPr lvl="1">
              <a:lnSpc>
                <a:spcPct val="80000"/>
              </a:lnSpc>
            </a:pPr>
            <a:r>
              <a:rPr lang="pt-BR" altLang="pt-BR" sz="1800" dirty="0"/>
              <a:t>supõe-se que tenham surgido um pouco antes.</a:t>
            </a:r>
          </a:p>
          <a:p>
            <a:pPr>
              <a:lnSpc>
                <a:spcPct val="80000"/>
              </a:lnSpc>
            </a:pPr>
            <a:r>
              <a:rPr lang="pt-BR" altLang="pt-BR" sz="2000" dirty="0"/>
              <a:t>Primeiras células eucarióticas </a:t>
            </a:r>
            <a:r>
              <a:rPr lang="pt-BR" altLang="pt-BR" sz="2000" dirty="0">
                <a:solidFill>
                  <a:srgbClr val="CC3300"/>
                </a:solidFill>
                <a:sym typeface="Wingdings 3" panose="05040102010807070707" pitchFamily="18" charset="2"/>
              </a:rPr>
              <a:t></a:t>
            </a:r>
            <a:r>
              <a:rPr lang="pt-BR" altLang="pt-BR" sz="2000" dirty="0"/>
              <a:t> teriam surgido de células procarióticas que passaram a desenvolver </a:t>
            </a:r>
            <a:r>
              <a:rPr lang="pt-BR" altLang="pt-BR" sz="2000" dirty="0" err="1"/>
              <a:t>evaginações</a:t>
            </a:r>
            <a:r>
              <a:rPr lang="pt-BR" altLang="pt-BR" sz="2000" dirty="0"/>
              <a:t> e invaginações da membrana plasmática:</a:t>
            </a:r>
          </a:p>
          <a:p>
            <a:pPr lvl="1">
              <a:lnSpc>
                <a:spcPct val="80000"/>
              </a:lnSpc>
            </a:pPr>
            <a:r>
              <a:rPr lang="pt-BR" altLang="pt-BR" sz="1800" dirty="0"/>
              <a:t>tornaram-se maiores e mais complexas.</a:t>
            </a:r>
          </a:p>
          <a:p>
            <a:pPr>
              <a:lnSpc>
                <a:spcPct val="80000"/>
              </a:lnSpc>
            </a:pPr>
            <a:r>
              <a:rPr lang="pt-BR" altLang="pt-BR" sz="2000" dirty="0"/>
              <a:t>Dobramentos da membrana </a:t>
            </a:r>
            <a:r>
              <a:rPr lang="pt-BR" altLang="pt-BR" sz="2000" dirty="0">
                <a:solidFill>
                  <a:srgbClr val="CC3300"/>
                </a:solidFill>
                <a:sym typeface="Wingdings 3" panose="05040102010807070707" pitchFamily="18" charset="2"/>
              </a:rPr>
              <a:t></a:t>
            </a:r>
            <a:r>
              <a:rPr lang="pt-BR" altLang="pt-BR" sz="2000" dirty="0"/>
              <a:t> origem de estruturas membranosas:</a:t>
            </a:r>
          </a:p>
          <a:p>
            <a:pPr lvl="1">
              <a:lnSpc>
                <a:spcPct val="80000"/>
              </a:lnSpc>
            </a:pPr>
            <a:r>
              <a:rPr lang="pt-BR" altLang="pt-BR" sz="1800" dirty="0"/>
              <a:t>organelas citoplasmáticas delimitadas por membrana;</a:t>
            </a:r>
          </a:p>
          <a:p>
            <a:pPr lvl="1">
              <a:lnSpc>
                <a:spcPct val="80000"/>
              </a:lnSpc>
            </a:pPr>
            <a:r>
              <a:rPr lang="pt-BR" altLang="pt-BR" sz="1800" dirty="0"/>
              <a:t>carioteca (membrana ou envelope nuclear):</a:t>
            </a:r>
          </a:p>
          <a:p>
            <a:pPr lvl="2">
              <a:lnSpc>
                <a:spcPct val="80000"/>
              </a:lnSpc>
            </a:pPr>
            <a:r>
              <a:rPr lang="pt-BR" altLang="pt-BR" sz="1600" dirty="0"/>
              <a:t>delimita o núcleo, onde se concentra o material genético da célula.</a:t>
            </a:r>
          </a:p>
        </p:txBody>
      </p:sp>
      <p:pic>
        <p:nvPicPr>
          <p:cNvPr id="177156" name="Picture 4" descr="origem de células eucarióticas">
            <a:extLst>
              <a:ext uri="{FF2B5EF4-FFF2-40B4-BE49-F238E27FC236}">
                <a16:creationId xmlns:a16="http://schemas.microsoft.com/office/drawing/2014/main" id="{09296844-B906-4465-8850-FA16B456D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437063"/>
            <a:ext cx="5400675" cy="2041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7E7773ED-30EB-4B43-BA34-ED65BD86CEE3}"/>
              </a:ext>
            </a:extLst>
          </p:cNvPr>
          <p:cNvSpPr>
            <a:spLocks noGrp="1" noChangeArrowheads="1"/>
          </p:cNvSpPr>
          <p:nvPr>
            <p:ph type="title"/>
          </p:nvPr>
        </p:nvSpPr>
        <p:spPr/>
        <p:txBody>
          <a:bodyPr>
            <a:normAutofit/>
          </a:bodyPr>
          <a:lstStyle/>
          <a:p>
            <a:r>
              <a:rPr lang="pt-BR" altLang="pt-BR" sz="4000"/>
              <a:t>SURGIMENTO DAS CÉLULAS EUCARIÓTICAS</a:t>
            </a:r>
          </a:p>
        </p:txBody>
      </p:sp>
      <p:sp>
        <p:nvSpPr>
          <p:cNvPr id="178179" name="Rectangle 3">
            <a:extLst>
              <a:ext uri="{FF2B5EF4-FFF2-40B4-BE49-F238E27FC236}">
                <a16:creationId xmlns:a16="http://schemas.microsoft.com/office/drawing/2014/main" id="{1344657E-3EBA-41A1-B86A-78FB0A2E977D}"/>
              </a:ext>
            </a:extLst>
          </p:cNvPr>
          <p:cNvSpPr>
            <a:spLocks noGrp="1" noChangeArrowheads="1"/>
          </p:cNvSpPr>
          <p:nvPr>
            <p:ph idx="1"/>
          </p:nvPr>
        </p:nvSpPr>
        <p:spPr>
          <a:xfrm>
            <a:off x="457200" y="1600200"/>
            <a:ext cx="8229600" cy="2981325"/>
          </a:xfrm>
        </p:spPr>
        <p:txBody>
          <a:bodyPr/>
          <a:lstStyle/>
          <a:p>
            <a:pPr>
              <a:lnSpc>
                <a:spcPct val="90000"/>
              </a:lnSpc>
            </a:pPr>
            <a:r>
              <a:rPr lang="pt-BR" altLang="pt-BR" sz="2400" b="1">
                <a:sym typeface="Wingdings 3" panose="05040102010807070707" pitchFamily="18" charset="2"/>
              </a:rPr>
              <a:t>Lynn Margulis</a:t>
            </a:r>
            <a:r>
              <a:rPr lang="pt-BR" altLang="pt-BR" sz="2400">
                <a:sym typeface="Wingdings 3" panose="05040102010807070707" pitchFamily="18" charset="2"/>
              </a:rPr>
              <a:t> (1966): </a:t>
            </a:r>
            <a:r>
              <a:rPr lang="pt-BR" altLang="pt-BR" sz="2400" b="1">
                <a:solidFill>
                  <a:schemeClr val="accent2"/>
                </a:solidFill>
                <a:effectLst>
                  <a:outerShdw blurRad="38100" dist="38100" dir="2700000" algn="tl">
                    <a:srgbClr val="C0C0C0"/>
                  </a:outerShdw>
                </a:effectLst>
                <a:sym typeface="Wingdings 3" panose="05040102010807070707" pitchFamily="18" charset="2"/>
              </a:rPr>
              <a:t>hipótese da endossimbiose</a:t>
            </a:r>
            <a:r>
              <a:rPr lang="pt-BR" altLang="pt-BR" sz="2400">
                <a:sym typeface="Wingdings 3" panose="05040102010807070707" pitchFamily="18" charset="2"/>
              </a:rPr>
              <a:t> </a:t>
            </a:r>
            <a:r>
              <a:rPr lang="pt-BR" altLang="pt-BR" sz="2400">
                <a:solidFill>
                  <a:srgbClr val="CC3300"/>
                </a:solidFill>
                <a:sym typeface="Wingdings 3" panose="05040102010807070707" pitchFamily="18" charset="2"/>
              </a:rPr>
              <a:t></a:t>
            </a:r>
            <a:r>
              <a:rPr lang="pt-BR" altLang="pt-BR" sz="2400">
                <a:sym typeface="Wingdings 3" panose="05040102010807070707" pitchFamily="18" charset="2"/>
              </a:rPr>
              <a:t> proposta para a origem de m</a:t>
            </a:r>
            <a:r>
              <a:rPr lang="pt-BR" altLang="pt-BR" sz="2400"/>
              <a:t>itocôndrias e cloroplastos:</a:t>
            </a:r>
          </a:p>
          <a:p>
            <a:pPr lvl="1">
              <a:lnSpc>
                <a:spcPct val="90000"/>
              </a:lnSpc>
            </a:pPr>
            <a:r>
              <a:rPr lang="pt-BR" altLang="pt-BR" sz="2000">
                <a:solidFill>
                  <a:srgbClr val="CC3300"/>
                </a:solidFill>
                <a:effectLst>
                  <a:outerShdw blurRad="38100" dist="38100" dir="2700000" algn="tl">
                    <a:srgbClr val="C0C0C0"/>
                  </a:outerShdw>
                </a:effectLst>
              </a:rPr>
              <a:t>mitocôndrias</a:t>
            </a:r>
            <a:r>
              <a:rPr lang="pt-BR" altLang="pt-BR" sz="2000"/>
              <a:t> </a:t>
            </a:r>
            <a:r>
              <a:rPr lang="pt-BR" altLang="pt-BR" sz="2000">
                <a:solidFill>
                  <a:srgbClr val="CC3300"/>
                </a:solidFill>
                <a:sym typeface="Wingdings 3" panose="05040102010807070707" pitchFamily="18" charset="2"/>
              </a:rPr>
              <a:t></a:t>
            </a:r>
            <a:r>
              <a:rPr lang="pt-BR" altLang="pt-BR" sz="2000"/>
              <a:t> teriam surgido por mutualismo entre células eucarióticas iniciais (anaeróbias) e células procarióticas aeróbias;</a:t>
            </a:r>
          </a:p>
          <a:p>
            <a:pPr lvl="1">
              <a:lnSpc>
                <a:spcPct val="90000"/>
              </a:lnSpc>
            </a:pPr>
            <a:r>
              <a:rPr lang="pt-BR" altLang="pt-BR" sz="2000">
                <a:solidFill>
                  <a:srgbClr val="CC3300"/>
                </a:solidFill>
                <a:effectLst>
                  <a:outerShdw blurRad="38100" dist="38100" dir="2700000" algn="tl">
                    <a:srgbClr val="C0C0C0"/>
                  </a:outerShdw>
                </a:effectLst>
              </a:rPr>
              <a:t>cloroplastos</a:t>
            </a:r>
            <a:r>
              <a:rPr lang="pt-BR" altLang="pt-BR" sz="2000"/>
              <a:t> </a:t>
            </a:r>
            <a:r>
              <a:rPr lang="pt-BR" altLang="pt-BR" sz="2000">
                <a:solidFill>
                  <a:srgbClr val="CC3300"/>
                </a:solidFill>
                <a:sym typeface="Wingdings 3" panose="05040102010807070707" pitchFamily="18" charset="2"/>
              </a:rPr>
              <a:t></a:t>
            </a:r>
            <a:r>
              <a:rPr lang="pt-BR" altLang="pt-BR" sz="2000"/>
              <a:t> teriam surgido posteriormente por mutualismo entre células eucariontes aeróbias e cianobactérias.</a:t>
            </a:r>
          </a:p>
        </p:txBody>
      </p:sp>
      <p:pic>
        <p:nvPicPr>
          <p:cNvPr id="178180" name="Picture 4" descr="hipótese endossimbiótica eucariontes">
            <a:extLst>
              <a:ext uri="{FF2B5EF4-FFF2-40B4-BE49-F238E27FC236}">
                <a16:creationId xmlns:a16="http://schemas.microsoft.com/office/drawing/2014/main" id="{839FDA50-23B9-435C-8626-ED4D1FD7E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860800"/>
            <a:ext cx="5111750" cy="265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D93A4336-7B41-413B-B07E-5F3AFF612FA6}"/>
              </a:ext>
            </a:extLst>
          </p:cNvPr>
          <p:cNvSpPr>
            <a:spLocks noGrp="1" noChangeArrowheads="1"/>
          </p:cNvSpPr>
          <p:nvPr>
            <p:ph type="title"/>
          </p:nvPr>
        </p:nvSpPr>
        <p:spPr/>
        <p:txBody>
          <a:bodyPr/>
          <a:lstStyle/>
          <a:p>
            <a:r>
              <a:rPr lang="pt-BR" altLang="pt-BR"/>
              <a:t>SURGIMENTO DAS CÉLULAS EUCARIÓTICAS</a:t>
            </a:r>
          </a:p>
        </p:txBody>
      </p:sp>
      <p:sp>
        <p:nvSpPr>
          <p:cNvPr id="179203" name="Rectangle 3">
            <a:extLst>
              <a:ext uri="{FF2B5EF4-FFF2-40B4-BE49-F238E27FC236}">
                <a16:creationId xmlns:a16="http://schemas.microsoft.com/office/drawing/2014/main" id="{C6858513-379E-43CC-AA6D-95CDF72C37F6}"/>
              </a:ext>
            </a:extLst>
          </p:cNvPr>
          <p:cNvSpPr>
            <a:spLocks noGrp="1" noChangeArrowheads="1"/>
          </p:cNvSpPr>
          <p:nvPr>
            <p:ph idx="1"/>
          </p:nvPr>
        </p:nvSpPr>
        <p:spPr/>
        <p:txBody>
          <a:bodyPr>
            <a:normAutofit/>
          </a:bodyPr>
          <a:lstStyle/>
          <a:p>
            <a:r>
              <a:rPr lang="pt-BR" altLang="pt-BR"/>
              <a:t>Argumentos a favor da hipótese da endossimbiose:</a:t>
            </a:r>
          </a:p>
          <a:p>
            <a:pPr lvl="1"/>
            <a:r>
              <a:rPr lang="pt-BR" altLang="pt-BR"/>
              <a:t>mitocôndrias e cloroplastos são as únicas estruturas citoplasmáticas que possuem seu próprio material genético:</a:t>
            </a:r>
          </a:p>
          <a:p>
            <a:pPr lvl="2"/>
            <a:r>
              <a:rPr lang="pt-BR" altLang="pt-BR"/>
              <a:t>capazes de se dividir independentemente da divisão da célula;</a:t>
            </a:r>
          </a:p>
          <a:p>
            <a:pPr lvl="1"/>
            <a:r>
              <a:rPr lang="pt-BR" altLang="pt-BR"/>
              <a:t>DNA de mitocôndrias e cloroplastos é circular, como nos procariontes;</a:t>
            </a:r>
          </a:p>
          <a:p>
            <a:pPr lvl="1"/>
            <a:r>
              <a:rPr lang="pt-BR" altLang="pt-BR"/>
              <a:t>presença de dupla membrana em mitocôndrias e cloroplastos:</a:t>
            </a:r>
          </a:p>
          <a:p>
            <a:pPr lvl="2"/>
            <a:r>
              <a:rPr lang="pt-BR" altLang="pt-BR"/>
              <a:t>membrana externa seria uma evidência de que as bactérias e as cianobactérias que deram origem às organelas atuais foram englobadas por células eucarióticas primitivas.</a:t>
            </a:r>
          </a:p>
          <a:p>
            <a:pPr lvl="1"/>
            <a:r>
              <a:rPr lang="pt-BR" altLang="pt-BR"/>
              <a:t>existência de organismos eucariontes desprovidos de mitocôndrias que apresentam simbiose mutualística permanente com bactérias aeróbias  </a:t>
            </a:r>
            <a:r>
              <a:rPr lang="pt-BR" altLang="pt-BR">
                <a:sym typeface="Wingdings 3" panose="05040102010807070707" pitchFamily="18" charset="2"/>
              </a:rPr>
              <a:t> </a:t>
            </a:r>
            <a:r>
              <a:rPr lang="pt-BR" altLang="pt-BR"/>
              <a:t>Pelomyxa palustris, espécie de ameba de água doce; </a:t>
            </a:r>
          </a:p>
          <a:p>
            <a:pPr lvl="1"/>
            <a:r>
              <a:rPr lang="pt-BR" altLang="pt-BR"/>
              <a:t>existência de organismos atuais que apresentam simbiose mutualística permanente com cianobactérias (cianelas) </a:t>
            </a:r>
            <a:r>
              <a:rPr lang="pt-BR" altLang="pt-BR">
                <a:sym typeface="Wingdings 3" panose="05040102010807070707" pitchFamily="18" charset="2"/>
              </a:rPr>
              <a:t></a:t>
            </a:r>
            <a:r>
              <a:rPr lang="pt-BR" altLang="pt-BR"/>
              <a:t> Cyanophora paradoxa, alga protista.</a:t>
            </a:r>
          </a:p>
        </p:txBody>
      </p:sp>
      <p:pic>
        <p:nvPicPr>
          <p:cNvPr id="179205" name="Picture 5" descr="cyanophora1">
            <a:extLst>
              <a:ext uri="{FF2B5EF4-FFF2-40B4-BE49-F238E27FC236}">
                <a16:creationId xmlns:a16="http://schemas.microsoft.com/office/drawing/2014/main" id="{825DBE57-BD8F-4486-A4A0-DA17AF2EC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9250" y="5300663"/>
            <a:ext cx="1066800"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476325E-1615-4591-A529-F5543664D867}"/>
              </a:ext>
            </a:extLst>
          </p:cNvPr>
          <p:cNvSpPr>
            <a:spLocks noGrp="1" noChangeArrowheads="1"/>
          </p:cNvSpPr>
          <p:nvPr>
            <p:ph type="title"/>
          </p:nvPr>
        </p:nvSpPr>
        <p:spPr/>
        <p:txBody>
          <a:bodyPr>
            <a:normAutofit/>
          </a:bodyPr>
          <a:lstStyle/>
          <a:p>
            <a:r>
              <a:rPr lang="pt-BR" altLang="pt-BR" sz="4000"/>
              <a:t>ANTON VAN LEEUWENHOEK (1632-1723)</a:t>
            </a:r>
          </a:p>
        </p:txBody>
      </p:sp>
      <p:sp>
        <p:nvSpPr>
          <p:cNvPr id="87043" name="Rectangle 3">
            <a:extLst>
              <a:ext uri="{FF2B5EF4-FFF2-40B4-BE49-F238E27FC236}">
                <a16:creationId xmlns:a16="http://schemas.microsoft.com/office/drawing/2014/main" id="{70181F43-25DB-42A4-B5C5-A81FA58D7A1B}"/>
              </a:ext>
            </a:extLst>
          </p:cNvPr>
          <p:cNvSpPr>
            <a:spLocks noGrp="1" noChangeArrowheads="1"/>
          </p:cNvSpPr>
          <p:nvPr>
            <p:ph idx="1"/>
          </p:nvPr>
        </p:nvSpPr>
        <p:spPr>
          <a:xfrm>
            <a:off x="457200" y="1711325"/>
            <a:ext cx="5843588" cy="4741863"/>
          </a:xfrm>
        </p:spPr>
        <p:txBody>
          <a:bodyPr/>
          <a:lstStyle/>
          <a:p>
            <a:pPr>
              <a:lnSpc>
                <a:spcPct val="90000"/>
              </a:lnSpc>
            </a:pPr>
            <a:r>
              <a:rPr lang="pt-BR" altLang="pt-BR"/>
              <a:t>Utilizando microscópios construídos por ele, descreveu, entre 1673 e 1723, organismos que não podem ser vistos a olho nu (microscópicos):</a:t>
            </a:r>
          </a:p>
          <a:p>
            <a:pPr lvl="1">
              <a:lnSpc>
                <a:spcPct val="90000"/>
              </a:lnSpc>
            </a:pPr>
            <a:r>
              <a:rPr lang="pt-BR" altLang="pt-BR"/>
              <a:t>adeptos da abiogênese ficaram empolgados:</a:t>
            </a:r>
          </a:p>
          <a:p>
            <a:pPr lvl="2">
              <a:lnSpc>
                <a:spcPct val="90000"/>
              </a:lnSpc>
            </a:pPr>
            <a:r>
              <a:rPr lang="pt-BR" altLang="pt-BR"/>
              <a:t>achavam que micróbios só poderiam surgir por geração espontânea.</a:t>
            </a:r>
          </a:p>
        </p:txBody>
      </p:sp>
      <p:pic>
        <p:nvPicPr>
          <p:cNvPr id="87046" name="Picture 6" descr="Anton van Leeuwenhoek">
            <a:extLst>
              <a:ext uri="{FF2B5EF4-FFF2-40B4-BE49-F238E27FC236}">
                <a16:creationId xmlns:a16="http://schemas.microsoft.com/office/drawing/2014/main" id="{FD4E5F6A-09E0-48E2-B276-8010CC5B4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268413"/>
            <a:ext cx="2060575" cy="2233612"/>
          </a:xfrm>
          <a:prstGeom prst="rect">
            <a:avLst/>
          </a:prstGeom>
          <a:noFill/>
          <a:extLst>
            <a:ext uri="{909E8E84-426E-40DD-AFC4-6F175D3DCCD1}">
              <a14:hiddenFill xmlns:a14="http://schemas.microsoft.com/office/drawing/2010/main">
                <a:solidFill>
                  <a:srgbClr val="FFFFFF"/>
                </a:solidFill>
              </a14:hiddenFill>
            </a:ext>
          </a:extLst>
        </p:spPr>
      </p:pic>
      <p:pic>
        <p:nvPicPr>
          <p:cNvPr id="87047" name="Picture 7" descr="Van%20leeuwenhoek%20Scope">
            <a:extLst>
              <a:ext uri="{FF2B5EF4-FFF2-40B4-BE49-F238E27FC236}">
                <a16:creationId xmlns:a16="http://schemas.microsoft.com/office/drawing/2014/main" id="{6476F050-7028-4927-B61A-E3447BD36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644900"/>
            <a:ext cx="2517775" cy="2517775"/>
          </a:xfrm>
          <a:prstGeom prst="rect">
            <a:avLst/>
          </a:prstGeom>
          <a:noFill/>
          <a:extLst>
            <a:ext uri="{909E8E84-426E-40DD-AFC4-6F175D3DCCD1}">
              <a14:hiddenFill xmlns:a14="http://schemas.microsoft.com/office/drawing/2010/main">
                <a:solidFill>
                  <a:srgbClr val="FFFFFF"/>
                </a:solidFill>
              </a14:hiddenFill>
            </a:ext>
          </a:extLst>
        </p:spPr>
      </p:pic>
      <p:sp>
        <p:nvSpPr>
          <p:cNvPr id="87048" name="Text Box 8">
            <a:extLst>
              <a:ext uri="{FF2B5EF4-FFF2-40B4-BE49-F238E27FC236}">
                <a16:creationId xmlns:a16="http://schemas.microsoft.com/office/drawing/2014/main" id="{FF46707A-A835-41B0-94C0-EAE54C018D35}"/>
              </a:ext>
            </a:extLst>
          </p:cNvPr>
          <p:cNvSpPr txBox="1">
            <a:spLocks noChangeArrowheads="1"/>
          </p:cNvSpPr>
          <p:nvPr/>
        </p:nvSpPr>
        <p:spPr bwMode="auto">
          <a:xfrm>
            <a:off x="5867400" y="6165850"/>
            <a:ext cx="3132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a:solidFill>
                  <a:schemeClr val="accent2"/>
                </a:solidFill>
              </a:rPr>
              <a:t>Microscópio de uma só lente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1CA29C98-36BA-4E98-8755-E9DC664CAE52}"/>
              </a:ext>
            </a:extLst>
          </p:cNvPr>
          <p:cNvSpPr>
            <a:spLocks noGrp="1" noChangeArrowheads="1"/>
          </p:cNvSpPr>
          <p:nvPr>
            <p:ph type="title"/>
          </p:nvPr>
        </p:nvSpPr>
        <p:spPr/>
        <p:txBody>
          <a:bodyPr>
            <a:normAutofit/>
          </a:bodyPr>
          <a:lstStyle/>
          <a:p>
            <a:r>
              <a:rPr lang="pt-BR" altLang="pt-BR" sz="4000"/>
              <a:t>SURGIMENTO DOS SERES MULTICELULARES</a:t>
            </a:r>
          </a:p>
        </p:txBody>
      </p:sp>
      <p:sp>
        <p:nvSpPr>
          <p:cNvPr id="181251" name="Rectangle 3">
            <a:extLst>
              <a:ext uri="{FF2B5EF4-FFF2-40B4-BE49-F238E27FC236}">
                <a16:creationId xmlns:a16="http://schemas.microsoft.com/office/drawing/2014/main" id="{766CF06C-A41F-4F2C-867A-92945FBF96F6}"/>
              </a:ext>
            </a:extLst>
          </p:cNvPr>
          <p:cNvSpPr>
            <a:spLocks noGrp="1" noChangeArrowheads="1"/>
          </p:cNvSpPr>
          <p:nvPr>
            <p:ph idx="1"/>
          </p:nvPr>
        </p:nvSpPr>
        <p:spPr>
          <a:xfrm>
            <a:off x="457200" y="1600200"/>
            <a:ext cx="8229600" cy="1828800"/>
          </a:xfrm>
        </p:spPr>
        <p:txBody>
          <a:bodyPr/>
          <a:lstStyle/>
          <a:p>
            <a:pPr>
              <a:lnSpc>
                <a:spcPct val="80000"/>
              </a:lnSpc>
            </a:pPr>
            <a:r>
              <a:rPr lang="pt-BR" altLang="pt-BR" sz="2000"/>
              <a:t>Origem a partir de seres unicelulares </a:t>
            </a:r>
            <a:r>
              <a:rPr lang="pt-BR" altLang="pt-BR" sz="2000">
                <a:solidFill>
                  <a:srgbClr val="CC3300"/>
                </a:solidFill>
                <a:sym typeface="Wingdings 3" panose="05040102010807070707" pitchFamily="18" charset="2"/>
              </a:rPr>
              <a:t> </a:t>
            </a:r>
            <a:r>
              <a:rPr lang="pt-BR" altLang="pt-BR" sz="2000"/>
              <a:t>entre 1 milhão e 670 milhões de anos.</a:t>
            </a:r>
          </a:p>
          <a:p>
            <a:pPr>
              <a:lnSpc>
                <a:spcPct val="80000"/>
              </a:lnSpc>
            </a:pPr>
            <a:r>
              <a:rPr lang="pt-BR" altLang="pt-BR" sz="2000"/>
              <a:t>Suposição </a:t>
            </a:r>
            <a:r>
              <a:rPr lang="pt-BR" altLang="pt-BR" sz="2000">
                <a:solidFill>
                  <a:srgbClr val="CC3300"/>
                </a:solidFill>
                <a:sym typeface="Wingdings 3" panose="05040102010807070707" pitchFamily="18" charset="2"/>
              </a:rPr>
              <a:t></a:t>
            </a:r>
            <a:r>
              <a:rPr lang="pt-BR" altLang="pt-BR" sz="2000"/>
              <a:t> células resultantes da divisão celular não se separaram e passaram a apresentar divisão de trabalho e cooperação:</a:t>
            </a:r>
          </a:p>
          <a:p>
            <a:pPr lvl="1">
              <a:lnSpc>
                <a:spcPct val="80000"/>
              </a:lnSpc>
            </a:pPr>
            <a:r>
              <a:rPr lang="pt-BR" altLang="pt-BR" sz="1800"/>
              <a:t>não puderam mais viver de forma independente.</a:t>
            </a:r>
          </a:p>
        </p:txBody>
      </p:sp>
      <p:pic>
        <p:nvPicPr>
          <p:cNvPr id="181253" name="Picture 5" descr="origem multicelulares">
            <a:extLst>
              <a:ext uri="{FF2B5EF4-FFF2-40B4-BE49-F238E27FC236}">
                <a16:creationId xmlns:a16="http://schemas.microsoft.com/office/drawing/2014/main" id="{BCE93E66-7120-48FF-B5F4-82270C0D6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284538"/>
            <a:ext cx="47244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30FF0895-E336-4C20-807C-F479A6D8415B}"/>
              </a:ext>
            </a:extLst>
          </p:cNvPr>
          <p:cNvSpPr>
            <a:spLocks noGrp="1" noChangeArrowheads="1"/>
          </p:cNvSpPr>
          <p:nvPr>
            <p:ph type="title"/>
          </p:nvPr>
        </p:nvSpPr>
        <p:spPr/>
        <p:txBody>
          <a:bodyPr/>
          <a:lstStyle/>
          <a:p>
            <a:r>
              <a:rPr lang="pt-BR" altLang="pt-BR"/>
              <a:t>BIBLIOGRAFIA PRINCIPAL</a:t>
            </a:r>
          </a:p>
        </p:txBody>
      </p:sp>
      <p:sp>
        <p:nvSpPr>
          <p:cNvPr id="182275" name="Rectangle 3">
            <a:extLst>
              <a:ext uri="{FF2B5EF4-FFF2-40B4-BE49-F238E27FC236}">
                <a16:creationId xmlns:a16="http://schemas.microsoft.com/office/drawing/2014/main" id="{01CEAD5B-2B6E-4E54-9092-13B7C9088E87}"/>
              </a:ext>
            </a:extLst>
          </p:cNvPr>
          <p:cNvSpPr>
            <a:spLocks noGrp="1" noChangeArrowheads="1"/>
          </p:cNvSpPr>
          <p:nvPr>
            <p:ph idx="1"/>
          </p:nvPr>
        </p:nvSpPr>
        <p:spPr>
          <a:xfrm>
            <a:off x="457200" y="1600200"/>
            <a:ext cx="8229600" cy="3773488"/>
          </a:xfrm>
        </p:spPr>
        <p:txBody>
          <a:bodyPr>
            <a:normAutofit/>
          </a:bodyPr>
          <a:lstStyle/>
          <a:p>
            <a:r>
              <a:rPr lang="pt-BR" altLang="pt-BR" sz="2800"/>
              <a:t>AMABIS, José Mariano; MARTHO, Gilberto Rodrigues. </a:t>
            </a:r>
            <a:r>
              <a:rPr lang="pt-BR" altLang="pt-BR" sz="2800" u="sng"/>
              <a:t>Biologia das Células 1</a:t>
            </a:r>
            <a:r>
              <a:rPr lang="pt-BR" altLang="pt-BR" sz="2800"/>
              <a:t>. 2ª ed. São Paulo, Ed. Moderna Ltda, 2004.</a:t>
            </a:r>
          </a:p>
          <a:p>
            <a:r>
              <a:rPr lang="pt-BR" altLang="pt-BR" sz="2800"/>
              <a:t>LOPES, Sônia. </a:t>
            </a:r>
            <a:r>
              <a:rPr lang="pt-BR" altLang="pt-BR" sz="2800" u="sng"/>
              <a:t>Bio 1</a:t>
            </a:r>
            <a:r>
              <a:rPr lang="pt-BR" altLang="pt-BR" sz="2800"/>
              <a:t>. São Paulo, Ed. Saraiva, 2006.</a:t>
            </a:r>
          </a:p>
          <a:p>
            <a:r>
              <a:rPr lang="pt-BR" altLang="pt-BR" sz="2800"/>
              <a:t>SHAPIRO, Robert. (2007). </a:t>
            </a:r>
            <a:r>
              <a:rPr lang="pt-BR" altLang="pt-BR" sz="2800" u="sng"/>
              <a:t>Uma Origem mais simples da vida</a:t>
            </a:r>
            <a:r>
              <a:rPr lang="pt-BR" altLang="pt-BR" sz="2800"/>
              <a:t>. Scientific American Brasil, ano 6 (62): 36-43.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984E4A2-514B-44B1-B870-879C777AC6D4}"/>
              </a:ext>
            </a:extLst>
          </p:cNvPr>
          <p:cNvSpPr>
            <a:spLocks noGrp="1" noChangeArrowheads="1"/>
          </p:cNvSpPr>
          <p:nvPr>
            <p:ph type="title"/>
          </p:nvPr>
        </p:nvSpPr>
        <p:spPr/>
        <p:txBody>
          <a:bodyPr/>
          <a:lstStyle/>
          <a:p>
            <a:r>
              <a:rPr lang="pt-BR" altLang="pt-BR"/>
              <a:t>LOUIS JOBLOT (1645-1723)</a:t>
            </a:r>
          </a:p>
        </p:txBody>
      </p:sp>
      <p:sp>
        <p:nvSpPr>
          <p:cNvPr id="109571" name="Rectangle 3">
            <a:extLst>
              <a:ext uri="{FF2B5EF4-FFF2-40B4-BE49-F238E27FC236}">
                <a16:creationId xmlns:a16="http://schemas.microsoft.com/office/drawing/2014/main" id="{75E2F7B3-8B3D-45A1-834B-114BF96F20EE}"/>
              </a:ext>
            </a:extLst>
          </p:cNvPr>
          <p:cNvSpPr>
            <a:spLocks noGrp="1" noChangeArrowheads="1"/>
          </p:cNvSpPr>
          <p:nvPr>
            <p:ph idx="1"/>
          </p:nvPr>
        </p:nvSpPr>
        <p:spPr>
          <a:xfrm>
            <a:off x="457200" y="1671638"/>
            <a:ext cx="8229600" cy="3773487"/>
          </a:xfrm>
        </p:spPr>
        <p:txBody>
          <a:bodyPr/>
          <a:lstStyle/>
          <a:p>
            <a:pPr>
              <a:lnSpc>
                <a:spcPct val="80000"/>
              </a:lnSpc>
            </a:pPr>
            <a:r>
              <a:rPr lang="pt-BR" altLang="pt-BR" sz="2000"/>
              <a:t>Em 1711 demonstrou experimentalmente que os microorganismos provêm de uma contaminação pelo ar. </a:t>
            </a:r>
          </a:p>
          <a:p>
            <a:pPr>
              <a:lnSpc>
                <a:spcPct val="80000"/>
              </a:lnSpc>
            </a:pPr>
            <a:r>
              <a:rPr lang="pt-BR" altLang="pt-BR" sz="2000">
                <a:solidFill>
                  <a:schemeClr val="accent2"/>
                </a:solidFill>
                <a:effectLst>
                  <a:outerShdw blurRad="38100" dist="38100" dir="2700000" algn="tl">
                    <a:srgbClr val="C0C0C0"/>
                  </a:outerShdw>
                </a:effectLst>
              </a:rPr>
              <a:t>Experimento:</a:t>
            </a:r>
          </a:p>
          <a:p>
            <a:pPr lvl="1">
              <a:lnSpc>
                <a:spcPct val="80000"/>
              </a:lnSpc>
            </a:pPr>
            <a:r>
              <a:rPr lang="pt-BR" altLang="pt-BR" sz="1800"/>
              <a:t>ferveu um caldo nutritivo à base de carne e despejou em duas séries de frascos cuidadosamente limpos:</a:t>
            </a:r>
          </a:p>
          <a:p>
            <a:pPr lvl="2">
              <a:lnSpc>
                <a:spcPct val="80000"/>
              </a:lnSpc>
            </a:pPr>
            <a:r>
              <a:rPr lang="pt-BR" altLang="pt-BR" sz="1600"/>
              <a:t>abertos;</a:t>
            </a:r>
          </a:p>
          <a:p>
            <a:pPr lvl="2">
              <a:lnSpc>
                <a:spcPct val="80000"/>
              </a:lnSpc>
            </a:pPr>
            <a:r>
              <a:rPr lang="pt-BR" altLang="pt-BR" sz="1600"/>
              <a:t>fechados.</a:t>
            </a:r>
          </a:p>
          <a:p>
            <a:pPr lvl="1">
              <a:lnSpc>
                <a:spcPct val="80000"/>
              </a:lnSpc>
            </a:pPr>
            <a:r>
              <a:rPr lang="pt-BR" altLang="pt-BR" sz="1800"/>
              <a:t>Após alguns dias, observou o conteúdo dos frascos ao        microscópio:</a:t>
            </a:r>
          </a:p>
          <a:p>
            <a:pPr lvl="2">
              <a:lnSpc>
                <a:spcPct val="80000"/>
              </a:lnSpc>
            </a:pPr>
            <a:r>
              <a:rPr lang="pt-BR" altLang="pt-BR" sz="1600"/>
              <a:t>frascos abertos </a:t>
            </a:r>
            <a:r>
              <a:rPr lang="pt-BR" altLang="pt-BR" sz="1600">
                <a:solidFill>
                  <a:srgbClr val="CC3300"/>
                </a:solidFill>
                <a:sym typeface="Wingdings 3" panose="05040102010807070707" pitchFamily="18" charset="2"/>
              </a:rPr>
              <a:t></a:t>
            </a:r>
            <a:r>
              <a:rPr lang="pt-BR" altLang="pt-BR" sz="1600">
                <a:sym typeface="Wingdings 3" panose="05040102010807070707" pitchFamily="18" charset="2"/>
              </a:rPr>
              <a:t> repletos de microorganismos;</a:t>
            </a:r>
          </a:p>
          <a:p>
            <a:pPr lvl="2">
              <a:lnSpc>
                <a:spcPct val="80000"/>
              </a:lnSpc>
            </a:pPr>
            <a:r>
              <a:rPr lang="pt-BR" altLang="pt-BR" sz="1600">
                <a:sym typeface="Wingdings 3" panose="05040102010807070707" pitchFamily="18" charset="2"/>
              </a:rPr>
              <a:t>frascos fechados </a:t>
            </a:r>
            <a:r>
              <a:rPr lang="pt-BR" altLang="pt-BR" sz="1600">
                <a:solidFill>
                  <a:srgbClr val="CC3300"/>
                </a:solidFill>
                <a:sym typeface="Wingdings 3" panose="05040102010807070707" pitchFamily="18" charset="2"/>
              </a:rPr>
              <a:t></a:t>
            </a:r>
            <a:r>
              <a:rPr lang="pt-BR" altLang="pt-BR" sz="1600">
                <a:sym typeface="Wingdings 3" panose="05040102010807070707" pitchFamily="18" charset="2"/>
              </a:rPr>
              <a:t> ausência de microorganismos.</a:t>
            </a:r>
          </a:p>
          <a:p>
            <a:pPr>
              <a:lnSpc>
                <a:spcPct val="80000"/>
              </a:lnSpc>
            </a:pPr>
            <a:r>
              <a:rPr lang="pt-BR" altLang="pt-BR" sz="2000">
                <a:solidFill>
                  <a:schemeClr val="accent2"/>
                </a:solidFill>
                <a:effectLst>
                  <a:outerShdw blurRad="38100" dist="38100" dir="2700000" algn="tl">
                    <a:srgbClr val="C0C0C0"/>
                  </a:outerShdw>
                </a:effectLst>
                <a:sym typeface="Wingdings 3" panose="05040102010807070707" pitchFamily="18" charset="2"/>
              </a:rPr>
              <a:t>Conclusão</a:t>
            </a:r>
            <a:r>
              <a:rPr lang="pt-BR" altLang="pt-BR" sz="2000">
                <a:sym typeface="Wingdings 3" panose="05040102010807070707" pitchFamily="18" charset="2"/>
              </a:rPr>
              <a:t>: os micoorganismos surgiam de “</a:t>
            </a:r>
            <a:r>
              <a:rPr lang="pt-BR" altLang="pt-BR" sz="2000" i="1">
                <a:sym typeface="Wingdings 3" panose="05040102010807070707" pitchFamily="18" charset="2"/>
              </a:rPr>
              <a:t>sementes</a:t>
            </a:r>
            <a:r>
              <a:rPr lang="pt-BR" altLang="pt-BR" sz="2000">
                <a:sym typeface="Wingdings 3" panose="05040102010807070707" pitchFamily="18" charset="2"/>
              </a:rPr>
              <a:t>” provenientes do ar e não por geração espontânea.</a:t>
            </a:r>
          </a:p>
        </p:txBody>
      </p:sp>
      <p:pic>
        <p:nvPicPr>
          <p:cNvPr id="109574" name="Picture 6" descr="Experimento de Joblot">
            <a:extLst>
              <a:ext uri="{FF2B5EF4-FFF2-40B4-BE49-F238E27FC236}">
                <a16:creationId xmlns:a16="http://schemas.microsoft.com/office/drawing/2014/main" id="{E885901C-D6C7-45D7-BD4C-5C3479B23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5201369"/>
            <a:ext cx="37338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9575" name="Picture 7" descr="microscópio composto de Joblot">
            <a:extLst>
              <a:ext uri="{FF2B5EF4-FFF2-40B4-BE49-F238E27FC236}">
                <a16:creationId xmlns:a16="http://schemas.microsoft.com/office/drawing/2014/main" id="{17DF05E3-2F48-4FEB-9FB4-F48BE60D9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997200"/>
            <a:ext cx="1152525" cy="2943225"/>
          </a:xfrm>
          <a:prstGeom prst="rect">
            <a:avLst/>
          </a:prstGeom>
          <a:noFill/>
          <a:extLst>
            <a:ext uri="{909E8E84-426E-40DD-AFC4-6F175D3DCCD1}">
              <a14:hiddenFill xmlns:a14="http://schemas.microsoft.com/office/drawing/2010/main">
                <a:solidFill>
                  <a:srgbClr val="FFFFFF"/>
                </a:solidFill>
              </a14:hiddenFill>
            </a:ext>
          </a:extLst>
        </p:spPr>
      </p:pic>
      <p:sp>
        <p:nvSpPr>
          <p:cNvPr id="109576" name="Text Box 8">
            <a:extLst>
              <a:ext uri="{FF2B5EF4-FFF2-40B4-BE49-F238E27FC236}">
                <a16:creationId xmlns:a16="http://schemas.microsoft.com/office/drawing/2014/main" id="{D79AEE46-2CEF-4950-A456-6807CCD5251A}"/>
              </a:ext>
            </a:extLst>
          </p:cNvPr>
          <p:cNvSpPr txBox="1">
            <a:spLocks noChangeArrowheads="1"/>
          </p:cNvSpPr>
          <p:nvPr/>
        </p:nvSpPr>
        <p:spPr bwMode="auto">
          <a:xfrm>
            <a:off x="6659563" y="5949950"/>
            <a:ext cx="230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a:solidFill>
                  <a:schemeClr val="accent2"/>
                </a:solidFill>
              </a:rPr>
              <a:t>Microscópio composto de Joblot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Needham">
            <a:extLst>
              <a:ext uri="{FF2B5EF4-FFF2-40B4-BE49-F238E27FC236}">
                <a16:creationId xmlns:a16="http://schemas.microsoft.com/office/drawing/2014/main" id="{12CC21FD-7EBD-4FFC-AE9E-9FDD358ED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825" y="44450"/>
            <a:ext cx="1673225" cy="1944688"/>
          </a:xfrm>
          <a:prstGeom prst="rect">
            <a:avLst/>
          </a:prstGeom>
          <a:noFill/>
          <a:extLst>
            <a:ext uri="{909E8E84-426E-40DD-AFC4-6F175D3DCCD1}">
              <a14:hiddenFill xmlns:a14="http://schemas.microsoft.com/office/drawing/2010/main">
                <a:solidFill>
                  <a:srgbClr val="FFFFFF"/>
                </a:solidFill>
              </a14:hiddenFill>
            </a:ext>
          </a:extLst>
        </p:spPr>
      </p:pic>
      <p:sp>
        <p:nvSpPr>
          <p:cNvPr id="88066" name="Rectangle 2">
            <a:extLst>
              <a:ext uri="{FF2B5EF4-FFF2-40B4-BE49-F238E27FC236}">
                <a16:creationId xmlns:a16="http://schemas.microsoft.com/office/drawing/2014/main" id="{FE76536B-7AE0-4F5A-9045-470BBE3A4AB2}"/>
              </a:ext>
            </a:extLst>
          </p:cNvPr>
          <p:cNvSpPr>
            <a:spLocks noGrp="1" noChangeArrowheads="1"/>
          </p:cNvSpPr>
          <p:nvPr>
            <p:ph type="title"/>
          </p:nvPr>
        </p:nvSpPr>
        <p:spPr>
          <a:xfrm>
            <a:off x="827088" y="260350"/>
            <a:ext cx="6851650" cy="1143000"/>
          </a:xfrm>
        </p:spPr>
        <p:txBody>
          <a:bodyPr/>
          <a:lstStyle/>
          <a:p>
            <a:r>
              <a:rPr lang="pt-BR" altLang="pt-BR" sz="3600"/>
              <a:t>JOHN TURBERVILLE NEEDHAM (1713-1781)</a:t>
            </a:r>
          </a:p>
        </p:txBody>
      </p:sp>
      <p:sp>
        <p:nvSpPr>
          <p:cNvPr id="88067" name="Rectangle 3">
            <a:extLst>
              <a:ext uri="{FF2B5EF4-FFF2-40B4-BE49-F238E27FC236}">
                <a16:creationId xmlns:a16="http://schemas.microsoft.com/office/drawing/2014/main" id="{72FF2681-DB60-4F2D-88B6-2220B1E2ACC2}"/>
              </a:ext>
            </a:extLst>
          </p:cNvPr>
          <p:cNvSpPr>
            <a:spLocks noGrp="1" noChangeArrowheads="1"/>
          </p:cNvSpPr>
          <p:nvPr>
            <p:ph idx="1"/>
          </p:nvPr>
        </p:nvSpPr>
        <p:spPr>
          <a:xfrm>
            <a:off x="250825" y="1628775"/>
            <a:ext cx="8569325" cy="3887788"/>
          </a:xfrm>
        </p:spPr>
        <p:txBody>
          <a:bodyPr>
            <a:normAutofit/>
          </a:bodyPr>
          <a:lstStyle/>
          <a:p>
            <a:pPr>
              <a:lnSpc>
                <a:spcPct val="80000"/>
              </a:lnSpc>
            </a:pPr>
            <a:r>
              <a:rPr lang="pt-BR" altLang="pt-BR" sz="2000"/>
              <a:t>Em 1745 realizou vários experimentos, submetendo à fervura     frascos contendo um caldo nutritivo.</a:t>
            </a:r>
          </a:p>
          <a:p>
            <a:pPr>
              <a:lnSpc>
                <a:spcPct val="80000"/>
              </a:lnSpc>
            </a:pPr>
            <a:r>
              <a:rPr lang="pt-BR" altLang="pt-BR" sz="2000"/>
              <a:t>Após fervura, fechava os frascos e deixava em repouso por alguns dias.</a:t>
            </a:r>
          </a:p>
          <a:p>
            <a:pPr>
              <a:lnSpc>
                <a:spcPct val="80000"/>
              </a:lnSpc>
            </a:pPr>
            <a:r>
              <a:rPr lang="pt-BR" altLang="pt-BR" sz="2000"/>
              <a:t>Ao examinar posteriormente o caldo ao microscópio, observava a presença de microorganismos.</a:t>
            </a:r>
          </a:p>
          <a:p>
            <a:pPr>
              <a:lnSpc>
                <a:spcPct val="80000"/>
              </a:lnSpc>
            </a:pPr>
            <a:r>
              <a:rPr lang="pt-BR" altLang="pt-BR" sz="2000" b="1">
                <a:solidFill>
                  <a:schemeClr val="accent2"/>
                </a:solidFill>
                <a:effectLst>
                  <a:outerShdw blurRad="38100" dist="38100" dir="2700000" algn="tl">
                    <a:srgbClr val="C0C0C0"/>
                  </a:outerShdw>
                </a:effectLst>
                <a:sym typeface="Wingdings 3" panose="05040102010807070707" pitchFamily="18" charset="2"/>
              </a:rPr>
              <a:t>Conclusões:</a:t>
            </a:r>
            <a:r>
              <a:rPr lang="pt-BR" altLang="pt-BR" sz="2000">
                <a:sym typeface="Wingdings 3" panose="05040102010807070707" pitchFamily="18" charset="2"/>
              </a:rPr>
              <a:t> </a:t>
            </a:r>
          </a:p>
          <a:p>
            <a:pPr lvl="1">
              <a:lnSpc>
                <a:spcPct val="80000"/>
              </a:lnSpc>
            </a:pPr>
            <a:r>
              <a:rPr lang="pt-BR" altLang="pt-BR" sz="1800">
                <a:sym typeface="Wingdings 3" panose="05040102010807070707" pitchFamily="18" charset="2"/>
              </a:rPr>
              <a:t>microorganismos </a:t>
            </a:r>
            <a:r>
              <a:rPr lang="pt-BR" altLang="pt-BR" sz="1800"/>
              <a:t>surgiam por geração espontânea;</a:t>
            </a:r>
          </a:p>
          <a:p>
            <a:pPr lvl="1">
              <a:lnSpc>
                <a:spcPct val="80000"/>
              </a:lnSpc>
            </a:pPr>
            <a:r>
              <a:rPr lang="pt-BR" altLang="pt-BR" sz="1800"/>
              <a:t>caldo nutritivo continha uma força vital responsável pelo surgimento das formas vivas:</a:t>
            </a:r>
          </a:p>
          <a:p>
            <a:pPr lvl="2">
              <a:lnSpc>
                <a:spcPct val="80000"/>
              </a:lnSpc>
            </a:pPr>
            <a:r>
              <a:rPr lang="pt-BR" altLang="pt-BR" sz="1600"/>
              <a:t>ao ferver o caldo nutritivo, todas as formas vivas morreram;</a:t>
            </a:r>
          </a:p>
          <a:p>
            <a:pPr lvl="2">
              <a:lnSpc>
                <a:spcPct val="80000"/>
              </a:lnSpc>
            </a:pPr>
            <a:r>
              <a:rPr lang="pt-BR" altLang="pt-BR" sz="1600"/>
              <a:t>a manutenção dos frascos fechados impediu a entrada de microorganismos presentes no meio;</a:t>
            </a:r>
          </a:p>
          <a:p>
            <a:pPr lvl="2">
              <a:lnSpc>
                <a:spcPct val="80000"/>
              </a:lnSpc>
            </a:pPr>
            <a:r>
              <a:rPr lang="pt-BR" altLang="pt-BR" sz="1600"/>
              <a:t>os microorganismos que surgiram só poderiam ter aparecido por geração espontânea.</a:t>
            </a:r>
          </a:p>
        </p:txBody>
      </p:sp>
      <p:pic>
        <p:nvPicPr>
          <p:cNvPr id="88070" name="Picture 6" descr="Experimento de Needham">
            <a:extLst>
              <a:ext uri="{FF2B5EF4-FFF2-40B4-BE49-F238E27FC236}">
                <a16:creationId xmlns:a16="http://schemas.microsoft.com/office/drawing/2014/main" id="{AFB2BDC7-4C13-41B2-A542-31F3D94FE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324475"/>
            <a:ext cx="2505075" cy="120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D62C4F1E-A23C-439D-B8DB-019353E02938}"/>
              </a:ext>
            </a:extLst>
          </p:cNvPr>
          <p:cNvSpPr>
            <a:spLocks noGrp="1" noChangeArrowheads="1"/>
          </p:cNvSpPr>
          <p:nvPr>
            <p:ph type="title"/>
          </p:nvPr>
        </p:nvSpPr>
        <p:spPr>
          <a:xfrm>
            <a:off x="611188" y="333375"/>
            <a:ext cx="6696075" cy="1143000"/>
          </a:xfrm>
        </p:spPr>
        <p:txBody>
          <a:bodyPr/>
          <a:lstStyle/>
          <a:p>
            <a:r>
              <a:rPr lang="pt-BR" altLang="pt-BR" sz="3600"/>
              <a:t>LAZZARO SPALLANZANI (1729-1799)</a:t>
            </a:r>
          </a:p>
        </p:txBody>
      </p:sp>
      <p:sp>
        <p:nvSpPr>
          <p:cNvPr id="90115" name="Rectangle 3">
            <a:extLst>
              <a:ext uri="{FF2B5EF4-FFF2-40B4-BE49-F238E27FC236}">
                <a16:creationId xmlns:a16="http://schemas.microsoft.com/office/drawing/2014/main" id="{4E27034C-0664-44DD-B155-DE5AFDB32192}"/>
              </a:ext>
            </a:extLst>
          </p:cNvPr>
          <p:cNvSpPr>
            <a:spLocks noGrp="1" noChangeArrowheads="1"/>
          </p:cNvSpPr>
          <p:nvPr>
            <p:ph idx="1"/>
          </p:nvPr>
        </p:nvSpPr>
        <p:spPr>
          <a:xfrm>
            <a:off x="457200" y="2060575"/>
            <a:ext cx="8229600" cy="4065588"/>
          </a:xfrm>
        </p:spPr>
        <p:txBody>
          <a:bodyPr/>
          <a:lstStyle/>
          <a:p>
            <a:pPr>
              <a:lnSpc>
                <a:spcPct val="90000"/>
              </a:lnSpc>
            </a:pPr>
            <a:r>
              <a:rPr lang="pt-BR" altLang="pt-BR"/>
              <a:t>Em 1770 repetiu os experimentos de   Needham, com algumas modificações e obteve resultados diferentes:</a:t>
            </a:r>
          </a:p>
          <a:p>
            <a:pPr lvl="1">
              <a:lnSpc>
                <a:spcPct val="90000"/>
              </a:lnSpc>
            </a:pPr>
            <a:r>
              <a:rPr lang="pt-BR" altLang="pt-BR"/>
              <a:t>colocou substâncias nutritivas em um balão hermeticamente fechado e os submeteu a fervura por cerca de uma hora;</a:t>
            </a:r>
          </a:p>
          <a:p>
            <a:pPr lvl="1">
              <a:lnSpc>
                <a:spcPct val="90000"/>
              </a:lnSpc>
            </a:pPr>
            <a:r>
              <a:rPr lang="pt-BR" altLang="pt-BR"/>
              <a:t>ao abrir os frascos após alguns dias e observar o líquido ao microscópio, nenhum organismo estava presente.</a:t>
            </a:r>
          </a:p>
        </p:txBody>
      </p:sp>
      <p:pic>
        <p:nvPicPr>
          <p:cNvPr id="90116" name="Picture 4" descr="Lazzao Spallanzani">
            <a:extLst>
              <a:ext uri="{FF2B5EF4-FFF2-40B4-BE49-F238E27FC236}">
                <a16:creationId xmlns:a16="http://schemas.microsoft.com/office/drawing/2014/main" id="{C55C2A15-B3A3-4A40-B311-31B1DD059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260350"/>
            <a:ext cx="16494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4334</Words>
  <Application>Microsoft Office PowerPoint</Application>
  <PresentationFormat>Apresentação na tela (4:3)</PresentationFormat>
  <Paragraphs>464</Paragraphs>
  <Slides>61</Slides>
  <Notes>10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61</vt:i4>
      </vt:variant>
    </vt:vector>
  </HeadingPairs>
  <TitlesOfParts>
    <vt:vector size="67" baseType="lpstr">
      <vt:lpstr>Arial</vt:lpstr>
      <vt:lpstr>Calibri</vt:lpstr>
      <vt:lpstr>Calibri Light</vt:lpstr>
      <vt:lpstr>Wingdings</vt:lpstr>
      <vt:lpstr>Wingdings 2</vt:lpstr>
      <vt:lpstr>Tema do Office</vt:lpstr>
      <vt:lpstr>ORIGEM DA VIDA</vt:lpstr>
      <vt:lpstr>TEORIA DA ABIOGÊNESE</vt:lpstr>
      <vt:lpstr>TEORIA DA ABIOGÊNESE</vt:lpstr>
      <vt:lpstr>TEORIA DA BIOGÊNESE</vt:lpstr>
      <vt:lpstr>FRENCESCO REDI (1626-1697)</vt:lpstr>
      <vt:lpstr>ANTON VAN LEEUWENHOEK (1632-1723)</vt:lpstr>
      <vt:lpstr>LOUIS JOBLOT (1645-1723)</vt:lpstr>
      <vt:lpstr>JOHN TURBERVILLE NEEDHAM (1713-1781)</vt:lpstr>
      <vt:lpstr>LAZZARO SPALLANZANI (1729-1799)</vt:lpstr>
      <vt:lpstr>NEEDHAM X SPALLAZANI</vt:lpstr>
      <vt:lpstr>NEEDHAM X SPALLAZANI</vt:lpstr>
      <vt:lpstr>LOUIS PASTEUR (1822-1895)</vt:lpstr>
      <vt:lpstr>EXPERIMENTOS DE PASTEUR</vt:lpstr>
      <vt:lpstr>CONCLUSÕES DE PASTEUR</vt:lpstr>
      <vt:lpstr>FIM DA TEORIA DA ABIOGÊNESE</vt:lpstr>
      <vt:lpstr>TEORIA DO BIG-BANG</vt:lpstr>
      <vt:lpstr>TEORIA DO BIG-BANG</vt:lpstr>
      <vt:lpstr>TEORIA DO BIG-BANG</vt:lpstr>
      <vt:lpstr>TEORIA DO BIG-BANG</vt:lpstr>
      <vt:lpstr>TERRA PRIMITIVA</vt:lpstr>
      <vt:lpstr>TERRA PRIMITIVA</vt:lpstr>
      <vt:lpstr>ORIGEM DA VIDA NA TERRA</vt:lpstr>
      <vt:lpstr>Criacionismo</vt:lpstr>
      <vt:lpstr>Teoria Cosmozóica ou Panspermia</vt:lpstr>
      <vt:lpstr>Origem por Evolução Química</vt:lpstr>
      <vt:lpstr>Origem por Evolução Química</vt:lpstr>
      <vt:lpstr>Hipótese de Oparin e Haldane</vt:lpstr>
      <vt:lpstr>Hipótese de Oparin e Haldane</vt:lpstr>
      <vt:lpstr>Hipótese de Oparin e Haldane</vt:lpstr>
      <vt:lpstr>Hipótese de Oparin e Haldane</vt:lpstr>
      <vt:lpstr>Hipótese de Oparin e Haldane</vt:lpstr>
      <vt:lpstr>Experimento de Miller-Urey</vt:lpstr>
      <vt:lpstr>Miller e Urey</vt:lpstr>
      <vt:lpstr>Experimento de Fox</vt:lpstr>
      <vt:lpstr>Os Primeiros Seres Vivos</vt:lpstr>
      <vt:lpstr>Os Primeiros Seres Vivos</vt:lpstr>
      <vt:lpstr>Os Primeiros Seres Vivos</vt:lpstr>
      <vt:lpstr>Evolução do Metabolismo</vt:lpstr>
      <vt:lpstr>Hipótese Heterotrófica</vt:lpstr>
      <vt:lpstr>Hipótese Heterotrófica</vt:lpstr>
      <vt:lpstr>Hipótese Autotrófica</vt:lpstr>
      <vt:lpstr>Hipótese Autotrófica</vt:lpstr>
      <vt:lpstr>Replicador Primordial</vt:lpstr>
      <vt:lpstr>Replicador e Metabolismo Primordiais</vt:lpstr>
      <vt:lpstr>DNA como Replicador Primordial</vt:lpstr>
      <vt:lpstr>RNA como Replicador Primordial</vt:lpstr>
      <vt:lpstr>RNA como Replicador Primordial</vt:lpstr>
      <vt:lpstr>RNA como Replicador Primordial</vt:lpstr>
      <vt:lpstr>RNA como Replicador Primordial</vt:lpstr>
      <vt:lpstr>Pré-RNA como Replicador Primordial</vt:lpstr>
      <vt:lpstr>Vida com Pequenas Moléculas</vt:lpstr>
      <vt:lpstr>Vida com Moléculas Pequenas</vt:lpstr>
      <vt:lpstr>Vida com Moléculas Pequenas</vt:lpstr>
      <vt:lpstr>Vida com Pequenas Moléculas</vt:lpstr>
      <vt:lpstr>Vida com Pequenas Moléculas</vt:lpstr>
      <vt:lpstr>Vida com Pequenas Moléculas</vt:lpstr>
      <vt:lpstr>SURGIMENTO DAS CÉLULAS EUCARIÓTICAS</vt:lpstr>
      <vt:lpstr>SURGIMENTO DAS CÉLULAS EUCARIÓTICAS</vt:lpstr>
      <vt:lpstr>SURGIMENTO DAS CÉLULAS EUCARIÓTICAS</vt:lpstr>
      <vt:lpstr>SURGIMENTO DOS SERES MULTICELULARES</vt:lpstr>
      <vt:lpstr>BIBLIOGRAFIA PRINCIPAL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ORIGEM DA VIDA</dc:title>
  <dc:creator>..... ...</dc:creator>
  <cp:lastModifiedBy>..... ...</cp:lastModifiedBy>
  <cp:revision>2</cp:revision>
  <dcterms:created xsi:type="dcterms:W3CDTF">2019-06-17T18:15:38Z</dcterms:created>
  <dcterms:modified xsi:type="dcterms:W3CDTF">2019-06-17T18:28:00Z</dcterms:modified>
</cp:coreProperties>
</file>